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659" r:id="rId5"/>
    <p:sldId id="552" r:id="rId6"/>
    <p:sldId id="551" r:id="rId7"/>
    <p:sldId id="656" r:id="rId8"/>
    <p:sldId id="555" r:id="rId9"/>
    <p:sldId id="548" r:id="rId10"/>
    <p:sldId id="550" r:id="rId11"/>
    <p:sldId id="549" r:id="rId12"/>
    <p:sldId id="547" r:id="rId13"/>
    <p:sldId id="657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D4C3"/>
    <a:srgbClr val="FF66CC"/>
    <a:srgbClr val="C0C0C0"/>
    <a:srgbClr val="40E0D0"/>
    <a:srgbClr val="993366"/>
    <a:srgbClr val="5D335D"/>
    <a:srgbClr val="6699FF"/>
    <a:srgbClr val="7F00FF"/>
    <a:srgbClr val="468FA3"/>
    <a:srgbClr val="0C7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11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3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rgbClr val="FF69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374-466B-9D14-1E498D466CD7}"/>
              </c:ext>
            </c:extLst>
          </c:dPt>
          <c:dPt>
            <c:idx val="1"/>
            <c:bubble3D val="0"/>
            <c:spPr>
              <a:solidFill>
                <a:srgbClr val="22D4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374-466B-9D14-1E498D466CD7}"/>
              </c:ext>
            </c:extLst>
          </c:dPt>
          <c:dPt>
            <c:idx val="2"/>
            <c:bubble3D val="0"/>
            <c:spPr>
              <a:solidFill>
                <a:srgbClr val="8FA2B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374-466B-9D14-1E498D466CD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31ACC00-A73E-41FC-86A9-E14328595AC9}" type="CATEGORYNAME">
                      <a:rPr lang="en-US" smtClean="0"/>
                      <a:pPr/>
                      <a:t>[KATEGORINAVN]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74-466B-9D14-1E498D466C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7467827-879D-4105-9BF0-CA2A185E29F7}" type="CATEGORYNAME">
                      <a:rPr lang="en-US" smtClean="0"/>
                      <a:pPr/>
                      <a:t>[KATEGORINAVN]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374-466B-9D14-1E498D466C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CF04DA-A649-4DFF-86C5-5B1D4B01681A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[KATEGORINAVN]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374-466B-9D14-1E498D466CD7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Personal relations</c:v>
                </c:pt>
                <c:pt idx="1">
                  <c:v>Economy</c:v>
                </c:pt>
                <c:pt idx="2">
                  <c:v>Society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1-45D5-BA37-85777408DA1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042F3-FEA9-484E-92DA-F3DF9D34E12A}" type="datetimeFigureOut">
              <a:rPr lang="nb-NO" smtClean="0"/>
              <a:t>16.02.2021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4C0EE-1117-4A63-9C2D-C9A803EC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82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no.wikipedia.org/wiki/Unionsoppl%C3%B8sningen" TargetMode="External"/><Relationship Id="rId3" Type="http://schemas.openxmlformats.org/officeDocument/2006/relationships/hyperlink" Target="https://no.wikipedia.org/wiki/Vikingtiden" TargetMode="External"/><Relationship Id="rId7" Type="http://schemas.openxmlformats.org/officeDocument/2006/relationships/hyperlink" Target="https://no.wikipedia.org/wiki/Danmark-Norg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no.wikipedia.org/wiki/Reformasjonen" TargetMode="External"/><Relationship Id="rId5" Type="http://schemas.openxmlformats.org/officeDocument/2006/relationships/hyperlink" Target="https://no.wikipedia.org/wiki/Svartedauden" TargetMode="External"/><Relationship Id="rId10" Type="http://schemas.openxmlformats.org/officeDocument/2006/relationships/hyperlink" Target="https://no.wikipedia.org/wiki/Petroleumsvirksomhet_i_Norge" TargetMode="External"/><Relationship Id="rId4" Type="http://schemas.openxmlformats.org/officeDocument/2006/relationships/hyperlink" Target="https://no.wikipedia.org/wiki/Kristningen_av_Norge" TargetMode="External"/><Relationship Id="rId9" Type="http://schemas.openxmlformats.org/officeDocument/2006/relationships/hyperlink" Target="https://no.wikipedia.org/wiki/Unionen_mellom_Sverige_og_Norg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400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" action="ppaction://noaction"/>
              </a:rPr>
              <a:t>https://thehypertextual.com/2013/01/17/edgar-schein-organizational-culture-and-leadership/al.com/2013/01/17/edgar-schein-organizational-culture-and-leadership/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781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77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400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22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0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078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 example Norway</a:t>
            </a:r>
          </a:p>
          <a:p>
            <a:endParaRPr lang="en-GB" dirty="0"/>
          </a:p>
          <a:p>
            <a:r>
              <a:rPr lang="en-GB" dirty="0"/>
              <a:t>750 – 1066 </a:t>
            </a:r>
            <a:r>
              <a:rPr lang="en-GB" dirty="0">
                <a:hlinkClick r:id="rId3"/>
              </a:rPr>
              <a:t>https://no.wikipedia.org/wiki/Vikingtiden</a:t>
            </a:r>
            <a:endParaRPr lang="en-GB" dirty="0"/>
          </a:p>
          <a:p>
            <a:endParaRPr lang="en-GB" dirty="0"/>
          </a:p>
          <a:p>
            <a:r>
              <a:rPr lang="en-GB" dirty="0"/>
              <a:t>933 – 1028 </a:t>
            </a:r>
            <a:r>
              <a:rPr lang="en-GB" dirty="0">
                <a:hlinkClick r:id="rId4"/>
              </a:rPr>
              <a:t>https://no.wikipedia.org/wiki/Kristningen_av_Norge</a:t>
            </a:r>
            <a:endParaRPr lang="en-GB" dirty="0"/>
          </a:p>
          <a:p>
            <a:endParaRPr lang="en-GB" dirty="0"/>
          </a:p>
          <a:p>
            <a:r>
              <a:rPr lang="en-GB" dirty="0"/>
              <a:t>1347 – 1351 </a:t>
            </a:r>
            <a:r>
              <a:rPr lang="en-GB" dirty="0">
                <a:hlinkClick r:id="rId5"/>
              </a:rPr>
              <a:t>https://no.wikipedia.org/wiki/Svartedauden</a:t>
            </a:r>
            <a:endParaRPr lang="en-GB" dirty="0"/>
          </a:p>
          <a:p>
            <a:r>
              <a:rPr lang="en-GB" dirty="0"/>
              <a:t>- North Sea book Michael Pye: Denmark/Sweden recovery took 100 years, Norway’s recovery took 400 years.</a:t>
            </a:r>
          </a:p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Oslo var det området i Norge som ble hardest rammet av </a:t>
            </a:r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vartedauden"/>
              </a:rPr>
              <a:t>svartedauden</a:t>
            </a:r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Deretter fulgte 1400- og 1500-årene med ytterligere nedgang, befolkningsmessig og økonomisk. </a:t>
            </a:r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Reformasjonen"/>
              </a:rPr>
              <a:t>Reformasjonen</a:t>
            </a:r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gjorde at Oslo også tapte kirken som en betydelig arbeidsplass.</a:t>
            </a:r>
          </a:p>
          <a:p>
            <a:endParaRPr lang="en-GB" dirty="0"/>
          </a:p>
          <a:p>
            <a:r>
              <a:rPr lang="en-GB" dirty="0"/>
              <a:t> 1380 -1814 </a:t>
            </a:r>
            <a:r>
              <a:rPr lang="en-GB" dirty="0">
                <a:hlinkClick r:id="rId7"/>
              </a:rPr>
              <a:t>https://no.wikipedia.org/wiki/Danmark-Norge</a:t>
            </a:r>
            <a:endParaRPr lang="en-GB" dirty="0"/>
          </a:p>
          <a:p>
            <a:endParaRPr lang="en-GB" dirty="0"/>
          </a:p>
          <a:p>
            <a:r>
              <a:rPr lang="en-GB" dirty="0"/>
              <a:t>1814 – 1907 </a:t>
            </a:r>
            <a:r>
              <a:rPr lang="en-GB" dirty="0">
                <a:hlinkClick r:id="rId8"/>
              </a:rPr>
              <a:t>h</a:t>
            </a:r>
            <a:r>
              <a:rPr lang="en-GB" dirty="0">
                <a:hlinkClick r:id="rId9"/>
              </a:rPr>
              <a:t>https://no.wikipedia.org/wiki/Unionen_mellom_Sverige_og_Norge</a:t>
            </a:r>
            <a:endParaRPr lang="en-GB" dirty="0"/>
          </a:p>
          <a:p>
            <a:endParaRPr lang="en-GB" dirty="0"/>
          </a:p>
          <a:p>
            <a:r>
              <a:rPr lang="en-GB" dirty="0"/>
              <a:t>1969: </a:t>
            </a:r>
            <a:r>
              <a:rPr lang="en-GB" dirty="0">
                <a:hlinkClick r:id="rId10"/>
              </a:rPr>
              <a:t>https://no.wikipedia.org/wiki/Petroleumsvirksomhet_i_Norge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4C0EE-1117-4A63-9C2D-C9A803ECD29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99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10" name="Plassholder for dato 2">
            <a:extLst>
              <a:ext uri="{FF2B5EF4-FFF2-40B4-BE49-F238E27FC236}">
                <a16:creationId xmlns:a16="http://schemas.microsoft.com/office/drawing/2014/main" id="{311381E5-646D-4E76-AA45-1B0352CD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12" name="Plassholder for bunntekst 3">
            <a:extLst>
              <a:ext uri="{FF2B5EF4-FFF2-40B4-BE49-F238E27FC236}">
                <a16:creationId xmlns:a16="http://schemas.microsoft.com/office/drawing/2014/main" id="{4CDE5E4A-F7A2-4C5E-A34E-AC799284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2297" y="6356350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Plassholder for lysbildenummer 4">
            <a:extLst>
              <a:ext uri="{FF2B5EF4-FFF2-40B4-BE49-F238E27FC236}">
                <a16:creationId xmlns:a16="http://schemas.microsoft.com/office/drawing/2014/main" id="{4B1F0059-8A5B-4BA5-AF06-3559540D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Bilde 13" descr="Et bilde som inneholder tegning, klokke&#10;&#10;Automatisk generert beskrivelse">
            <a:extLst>
              <a:ext uri="{FF2B5EF4-FFF2-40B4-BE49-F238E27FC236}">
                <a16:creationId xmlns:a16="http://schemas.microsoft.com/office/drawing/2014/main" id="{F81B0174-325F-4F9C-859C-4090DE6A5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33" y="6236016"/>
            <a:ext cx="732767" cy="485459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C4798323-EE1F-432D-9815-D102F90884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1075" y="6271124"/>
            <a:ext cx="2743201" cy="58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42297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9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Bilde 5" descr="Et bilde som inneholder tegning, klokke&#10;&#10;Automatisk generert beskrivelse">
            <a:extLst>
              <a:ext uri="{FF2B5EF4-FFF2-40B4-BE49-F238E27FC236}">
                <a16:creationId xmlns:a16="http://schemas.microsoft.com/office/drawing/2014/main" id="{D597BE72-3D80-426D-8540-557F130BFF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33" y="6236016"/>
            <a:ext cx="732767" cy="485459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8E913CA3-AEAC-4972-A662-5C72BBCEA2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1075" y="6271124"/>
            <a:ext cx="2743201" cy="58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8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8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31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A0D4-9818-496F-8D9C-E0A3B325732A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4229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537C5-0001-4EBA-BE9F-96A23ED70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52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10" Type="http://schemas.openxmlformats.org/officeDocument/2006/relationships/image" Target="../media/image12.jpg"/><Relationship Id="rId4" Type="http://schemas.openxmlformats.org/officeDocument/2006/relationships/image" Target="../media/image7.jp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jp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JPG"/><Relationship Id="rId12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3.jpg"/><Relationship Id="rId11" Type="http://schemas.openxmlformats.org/officeDocument/2006/relationships/image" Target="../media/image17.jpg"/><Relationship Id="rId5" Type="http://schemas.openxmlformats.org/officeDocument/2006/relationships/image" Target="../media/image3.emf"/><Relationship Id="rId10" Type="http://schemas.openxmlformats.org/officeDocument/2006/relationships/image" Target="../media/image16.jpeg"/><Relationship Id="rId4" Type="http://schemas.openxmlformats.org/officeDocument/2006/relationships/oleObject" Target="../embeddings/oleObject1.bin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82B10639-A100-4AB2-BCF3-804B503EC0E3}"/>
              </a:ext>
            </a:extLst>
          </p:cNvPr>
          <p:cNvSpPr txBox="1">
            <a:spLocks/>
          </p:cNvSpPr>
          <p:nvPr/>
        </p:nvSpPr>
        <p:spPr>
          <a:xfrm>
            <a:off x="0" y="98105"/>
            <a:ext cx="12192000" cy="5043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FF66C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CQ method guidelines</a:t>
            </a:r>
            <a:endParaRPr lang="en-GB" sz="3200" dirty="0">
              <a:solidFill>
                <a:srgbClr val="22D4C3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1D451BE-3DE5-42EA-90B7-3DC079DC57CD}"/>
              </a:ext>
            </a:extLst>
          </p:cNvPr>
          <p:cNvSpPr txBox="1">
            <a:spLocks/>
          </p:cNvSpPr>
          <p:nvPr/>
        </p:nvSpPr>
        <p:spPr>
          <a:xfrm>
            <a:off x="720591" y="350267"/>
            <a:ext cx="11182652" cy="5816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latin typeface="Avenir Next LT Pro" panose="020B0504020202020204" pitchFamily="34" charset="0"/>
                <a:cs typeface="Arial" panose="020B0604020202020204" pitchFamily="34" charset="0"/>
              </a:rPr>
              <a:t>The process </a:t>
            </a: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is guided by reiteration, improvement of questions and being critical towards the answers.</a:t>
            </a:r>
          </a:p>
          <a:p>
            <a:endParaRPr lang="en-GB" sz="22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r>
              <a:rPr lang="en-GB" sz="2200" b="1" dirty="0">
                <a:latin typeface="Avenir Next LT Pro" panose="020B0504020202020204" pitchFamily="34" charset="0"/>
                <a:cs typeface="Arial" panose="020B0604020202020204" pitchFamily="34" charset="0"/>
              </a:rPr>
              <a:t>The Storyboard design</a:t>
            </a:r>
          </a:p>
          <a:p>
            <a:endParaRPr lang="en-GB" sz="2200" b="1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Layer 1: Experiences and behaviours</a:t>
            </a: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Find or combine pictures reflecting you feelings when you observe, be creative!</a:t>
            </a:r>
          </a:p>
          <a:p>
            <a:endParaRPr lang="en-GB" sz="22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Layer 2: Psychological</a:t>
            </a: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Why do people behave like this, what are the reasons, go back to the Developers.</a:t>
            </a:r>
          </a:p>
          <a:p>
            <a:endParaRPr lang="en-GB" sz="22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Layer 3: History</a:t>
            </a: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Find pictures in telling the story what people went through.</a:t>
            </a:r>
          </a:p>
          <a:p>
            <a:endParaRPr lang="en-GB" sz="22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Review</a:t>
            </a:r>
          </a:p>
          <a:p>
            <a:r>
              <a:rPr lang="en-GB" sz="2200" dirty="0">
                <a:latin typeface="Avenir Next LT Pro" panose="020B0504020202020204" pitchFamily="34" charset="0"/>
                <a:cs typeface="Arial" panose="020B0604020202020204" pitchFamily="34" charset="0"/>
              </a:rPr>
              <a:t>Reason back and continue to ask questions to move up from level 3 , to 2 to level 1 again to test your hypothesis, and down and up.</a:t>
            </a:r>
          </a:p>
        </p:txBody>
      </p:sp>
    </p:spTree>
    <p:extLst>
      <p:ext uri="{BB962C8B-B14F-4D97-AF65-F5344CB8AC3E}">
        <p14:creationId xmlns:p14="http://schemas.microsoft.com/office/powerpoint/2010/main" val="137789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23A6E98-F367-4A2B-9C31-1D62E5C8C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320040"/>
            <a:ext cx="6085658" cy="107179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A5EA47F5-8C92-4F5E-84AD-331E4932C6C6}"/>
              </a:ext>
            </a:extLst>
          </p:cNvPr>
          <p:cNvSpPr txBox="1"/>
          <p:nvPr/>
        </p:nvSpPr>
        <p:spPr>
          <a:xfrm>
            <a:off x="1257300" y="3090446"/>
            <a:ext cx="10138410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GB" sz="4400" dirty="0">
                <a:latin typeface="Avenir Next LT Pro" panose="020B0504020202020204" pitchFamily="34" charset="0"/>
              </a:rPr>
              <a:t>Priceless that you dare to ask questions!</a:t>
            </a:r>
          </a:p>
        </p:txBody>
      </p:sp>
    </p:spTree>
    <p:extLst>
      <p:ext uri="{BB962C8B-B14F-4D97-AF65-F5344CB8AC3E}">
        <p14:creationId xmlns:p14="http://schemas.microsoft.com/office/powerpoint/2010/main" val="237449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82B10639-A100-4AB2-BCF3-804B503EC0E3}"/>
              </a:ext>
            </a:extLst>
          </p:cNvPr>
          <p:cNvSpPr txBox="1">
            <a:spLocks/>
          </p:cNvSpPr>
          <p:nvPr/>
        </p:nvSpPr>
        <p:spPr>
          <a:xfrm>
            <a:off x="0" y="457701"/>
            <a:ext cx="12192000" cy="5043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FF66C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Culture definition </a:t>
            </a:r>
            <a:r>
              <a:rPr lang="en-GB" sz="3200" dirty="0">
                <a:latin typeface="Avenir Next LT Pro" panose="020B0504020202020204" pitchFamily="34" charset="0"/>
                <a:cs typeface="Arial" panose="020B0604020202020204" pitchFamily="34" charset="0"/>
              </a:rPr>
              <a:t>&amp; </a:t>
            </a:r>
            <a:r>
              <a:rPr lang="en-GB" sz="3200" dirty="0">
                <a:solidFill>
                  <a:srgbClr val="22D4C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developers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1D451BE-3DE5-42EA-90B7-3DC079DC57CD}"/>
              </a:ext>
            </a:extLst>
          </p:cNvPr>
          <p:cNvSpPr txBox="1">
            <a:spLocks/>
          </p:cNvSpPr>
          <p:nvPr/>
        </p:nvSpPr>
        <p:spPr>
          <a:xfrm>
            <a:off x="0" y="1288503"/>
            <a:ext cx="12192000" cy="1348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66C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Culture definition</a:t>
            </a:r>
          </a:p>
          <a:p>
            <a:pPr algn="ctr"/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A pattern of norms and values shared by a group, </a:t>
            </a:r>
          </a:p>
          <a:p>
            <a:pPr algn="ctr"/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conveyed to the next generation as being right.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73B22153-3953-4A08-9CE5-8D69DFE0C83A}"/>
              </a:ext>
            </a:extLst>
          </p:cNvPr>
          <p:cNvSpPr txBox="1">
            <a:spLocks/>
          </p:cNvSpPr>
          <p:nvPr/>
        </p:nvSpPr>
        <p:spPr>
          <a:xfrm>
            <a:off x="3729990" y="3081875"/>
            <a:ext cx="4732020" cy="3052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22D4C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Cultural developers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Geography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Climate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Technology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Population 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Diseases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>
                <a:latin typeface="Avenir Next LT Pro" panose="020B0504020202020204" pitchFamily="34" charset="0"/>
                <a:cs typeface="Arial" panose="020B0604020202020204" pitchFamily="34" charset="0"/>
              </a:rPr>
              <a:t>Philosophy</a:t>
            </a:r>
          </a:p>
        </p:txBody>
      </p:sp>
    </p:spTree>
    <p:extLst>
      <p:ext uri="{BB962C8B-B14F-4D97-AF65-F5344CB8AC3E}">
        <p14:creationId xmlns:p14="http://schemas.microsoft.com/office/powerpoint/2010/main" val="41624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677C962-F3DF-45DE-A903-792AEB5B70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677C962-F3DF-45DE-A903-792AEB5B70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ittel 1">
            <a:extLst>
              <a:ext uri="{FF2B5EF4-FFF2-40B4-BE49-F238E27FC236}">
                <a16:creationId xmlns:a16="http://schemas.microsoft.com/office/drawing/2014/main" id="{7E69C4D9-8D89-4867-9161-86748AA0EC6C}"/>
              </a:ext>
            </a:extLst>
          </p:cNvPr>
          <p:cNvSpPr txBox="1">
            <a:spLocks/>
          </p:cNvSpPr>
          <p:nvPr/>
        </p:nvSpPr>
        <p:spPr>
          <a:xfrm>
            <a:off x="539809" y="328773"/>
            <a:ext cx="2867025" cy="517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8FA2B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Look at the geographical situation of a country</a:t>
            </a:r>
          </a:p>
          <a:p>
            <a:pPr algn="ctr"/>
            <a:endParaRPr lang="en-GB" sz="3200" dirty="0">
              <a:solidFill>
                <a:srgbClr val="8FA2B3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8FA2B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Note: </a:t>
            </a:r>
          </a:p>
          <a:p>
            <a:pPr algn="ctr"/>
            <a:r>
              <a:rPr lang="en-GB" sz="2800" dirty="0">
                <a:solidFill>
                  <a:srgbClr val="8FA2B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various cultures can exist within the national borders of a country</a:t>
            </a:r>
          </a:p>
        </p:txBody>
      </p:sp>
      <p:pic>
        <p:nvPicPr>
          <p:cNvPr id="3" name="Bilde 2" descr="Et bilde som inneholder tekst, kart, dyr&#10;&#10;Automatisk generert beskrivelse">
            <a:extLst>
              <a:ext uri="{FF2B5EF4-FFF2-40B4-BE49-F238E27FC236}">
                <a16:creationId xmlns:a16="http://schemas.microsoft.com/office/drawing/2014/main" id="{E00EF276-0793-493B-BB2D-7A26505CE0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877" y="155979"/>
            <a:ext cx="5944653" cy="617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41FDF553-316A-4F38-BEE1-4C535A3E1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89" y="289217"/>
            <a:ext cx="4794821" cy="844451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B1D2A600-3400-4456-A7BD-7BA65B64B435}"/>
              </a:ext>
            </a:extLst>
          </p:cNvPr>
          <p:cNvSpPr txBox="1"/>
          <p:nvPr/>
        </p:nvSpPr>
        <p:spPr>
          <a:xfrm>
            <a:off x="0" y="1808337"/>
            <a:ext cx="12192000" cy="7386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GB" sz="4800" dirty="0">
                <a:latin typeface="Avenir Next LT Pro" panose="020B0504020202020204" pitchFamily="34" charset="0"/>
              </a:rPr>
              <a:t>The CQ method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0861CE-A6F4-4152-8647-01D9A06A4E8B}"/>
              </a:ext>
            </a:extLst>
          </p:cNvPr>
          <p:cNvSpPr txBox="1"/>
          <p:nvPr/>
        </p:nvSpPr>
        <p:spPr>
          <a:xfrm>
            <a:off x="-1" y="2660570"/>
            <a:ext cx="12192000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400" dirty="0">
                <a:latin typeface="Avenir Next LT Pro" panose="020B0504020202020204" pitchFamily="34" charset="0"/>
              </a:rPr>
              <a:t>Main area Society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E63877F-D1DB-473F-AE6F-770C15600BC6}"/>
              </a:ext>
            </a:extLst>
          </p:cNvPr>
          <p:cNvSpPr txBox="1"/>
          <p:nvPr/>
        </p:nvSpPr>
        <p:spPr>
          <a:xfrm>
            <a:off x="2160270" y="4128355"/>
            <a:ext cx="8366760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Note</a:t>
            </a:r>
          </a:p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The CQ method is used for three main areas; personal relations, economy &amp; society. </a:t>
            </a:r>
          </a:p>
        </p:txBody>
      </p:sp>
    </p:spTree>
    <p:extLst>
      <p:ext uri="{BB962C8B-B14F-4D97-AF65-F5344CB8AC3E}">
        <p14:creationId xmlns:p14="http://schemas.microsoft.com/office/powerpoint/2010/main" val="263297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96829"/>
            <a:ext cx="12192000" cy="504324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  <a:cs typeface="Arial" panose="020B0604020202020204" pitchFamily="34" charset="0"/>
              </a:rPr>
              <a:t>Cultural effects on: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B4747BA-BDFD-442B-90D6-AECD677F6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4463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248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96829"/>
            <a:ext cx="12192000" cy="504324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  <a:cs typeface="Arial" panose="020B0604020202020204" pitchFamily="34" charset="0"/>
              </a:rPr>
              <a:t>The story board creation</a:t>
            </a:r>
          </a:p>
        </p:txBody>
      </p:sp>
      <p:sp>
        <p:nvSpPr>
          <p:cNvPr id="8" name="Bindepunkt 7">
            <a:extLst>
              <a:ext uri="{FF2B5EF4-FFF2-40B4-BE49-F238E27FC236}">
                <a16:creationId xmlns:a16="http://schemas.microsoft.com/office/drawing/2014/main" id="{9B4FAE2C-03EF-4134-A6D3-06F31C7522E8}"/>
              </a:ext>
            </a:extLst>
          </p:cNvPr>
          <p:cNvSpPr/>
          <p:nvPr/>
        </p:nvSpPr>
        <p:spPr>
          <a:xfrm>
            <a:off x="3120195" y="880110"/>
            <a:ext cx="5951610" cy="5540318"/>
          </a:xfrm>
          <a:prstGeom prst="flowChartConnector">
            <a:avLst/>
          </a:prstGeom>
          <a:noFill/>
          <a:ln w="381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9" name="Bindepunkt 8">
            <a:extLst>
              <a:ext uri="{FF2B5EF4-FFF2-40B4-BE49-F238E27FC236}">
                <a16:creationId xmlns:a16="http://schemas.microsoft.com/office/drawing/2014/main" id="{647D3DF3-6EE2-4F02-BC42-C152A4B45F6A}"/>
              </a:ext>
            </a:extLst>
          </p:cNvPr>
          <p:cNvSpPr/>
          <p:nvPr/>
        </p:nvSpPr>
        <p:spPr>
          <a:xfrm>
            <a:off x="4046415" y="1783080"/>
            <a:ext cx="4099560" cy="3760470"/>
          </a:xfrm>
          <a:prstGeom prst="flowChartConnector">
            <a:avLst/>
          </a:prstGeom>
          <a:noFill/>
          <a:ln w="38100">
            <a:solidFill>
              <a:srgbClr val="22D4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EC9ACCE3-DBB0-4D6F-847B-6FF66D571294}"/>
              </a:ext>
            </a:extLst>
          </p:cNvPr>
          <p:cNvSpPr/>
          <p:nvPr/>
        </p:nvSpPr>
        <p:spPr>
          <a:xfrm>
            <a:off x="4815256" y="1099328"/>
            <a:ext cx="2584348" cy="5652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FF66CC"/>
                </a:solidFill>
                <a:latin typeface="Avenir Next LT Pro" panose="020B050402020202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Experiences &amp; </a:t>
            </a:r>
          </a:p>
          <a:p>
            <a:pPr algn="ctr"/>
            <a:r>
              <a:rPr lang="en-GB" sz="2400" dirty="0">
                <a:solidFill>
                  <a:srgbClr val="FF66CC"/>
                </a:solidFill>
                <a:latin typeface="Avenir Next LT Pro" panose="020B050402020202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observations</a:t>
            </a:r>
            <a:endParaRPr lang="en-GB" sz="2000" dirty="0">
              <a:solidFill>
                <a:srgbClr val="FF66C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691CB161-ECD6-4827-82E2-882BF657D1E1}"/>
              </a:ext>
            </a:extLst>
          </p:cNvPr>
          <p:cNvSpPr/>
          <p:nvPr/>
        </p:nvSpPr>
        <p:spPr>
          <a:xfrm>
            <a:off x="4970145" y="1979438"/>
            <a:ext cx="2251710" cy="5652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22D4C3"/>
                </a:solidFill>
                <a:latin typeface="Avenir Next LT Pro" panose="020B050402020202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Behaviour</a:t>
            </a:r>
            <a:endParaRPr lang="en-GB" sz="2000" dirty="0">
              <a:solidFill>
                <a:srgbClr val="22D4C3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Bindepunkt 12">
            <a:extLst>
              <a:ext uri="{FF2B5EF4-FFF2-40B4-BE49-F238E27FC236}">
                <a16:creationId xmlns:a16="http://schemas.microsoft.com/office/drawing/2014/main" id="{1AA53CDD-E026-4FEB-B08F-E333FBB92EFA}"/>
              </a:ext>
            </a:extLst>
          </p:cNvPr>
          <p:cNvSpPr/>
          <p:nvPr/>
        </p:nvSpPr>
        <p:spPr>
          <a:xfrm>
            <a:off x="4972245" y="2631015"/>
            <a:ext cx="2251710" cy="2055285"/>
          </a:xfrm>
          <a:prstGeom prst="flowChartConnector">
            <a:avLst/>
          </a:prstGeom>
          <a:noFill/>
          <a:ln w="38100"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5" name="Rektangel: avrundede hjørner 14">
            <a:extLst>
              <a:ext uri="{FF2B5EF4-FFF2-40B4-BE49-F238E27FC236}">
                <a16:creationId xmlns:a16="http://schemas.microsoft.com/office/drawing/2014/main" id="{593C7630-39E4-4821-80E3-98872F9138FE}"/>
              </a:ext>
            </a:extLst>
          </p:cNvPr>
          <p:cNvSpPr/>
          <p:nvPr/>
        </p:nvSpPr>
        <p:spPr>
          <a:xfrm>
            <a:off x="5413426" y="3278233"/>
            <a:ext cx="1365148" cy="7440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C0C0C0"/>
                </a:solidFill>
                <a:latin typeface="Avenir Next LT Pro" panose="020B050402020202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Historic </a:t>
            </a:r>
          </a:p>
          <a:p>
            <a:pPr algn="ctr"/>
            <a:r>
              <a:rPr lang="en-GB" sz="2400" dirty="0">
                <a:solidFill>
                  <a:srgbClr val="C0C0C0"/>
                </a:solidFill>
                <a:latin typeface="Avenir Next LT Pro" panose="020B050402020202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Events</a:t>
            </a:r>
            <a:endParaRPr lang="en-GB" sz="2000" dirty="0">
              <a:solidFill>
                <a:srgbClr val="C0C0C0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e 27" descr="Et bilde som inneholder kake, sjokolade, del, bord&#10;&#10;Automatisk generert beskrivelse">
            <a:extLst>
              <a:ext uri="{FF2B5EF4-FFF2-40B4-BE49-F238E27FC236}">
                <a16:creationId xmlns:a16="http://schemas.microsoft.com/office/drawing/2014/main" id="{0A3FA8E7-FFB0-42A5-8904-04AA02A38B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429" y="3931983"/>
            <a:ext cx="1810392" cy="1521759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42297" y="70059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AutoShape 2" descr="data:image/png;base64,%20iVBORw0KGgoAAAANSUhEUgAAAMwAAAAtCAYAAAGVPbRDAAAAAXNSR0IArs4c6QAAAARnQU1BAACxjwv8YQUAAAAJcEhZcwAADsMAAA7DAcdvqGQAACLPSURBVHhe7V0HXFbV+3942QIigiA4UMQBiLlL81fa0IbtYWbDsvGzXWppZZraMO2nlaWlWak5cqSmOSrTSkVFRMEBsjcie8/7f77PvRfe9+UFlfw3xO9HvOfee95zzz3jOc86z7VSGPQXwKAd6e4vTlLvd49I+pPdaTTwg6M0fUsyRaYX0yvr4inubJncazLwRu4T9+NQi+LyamVbZI52pijPropRgmaGaWdNgzzo1XWn5AQYOuegHIvKqhSHF/ZJWqmqUErmS9bzAj22W0vVwVBaVUNW/GaT10fRiPmHJX3Xp0eo7eSDZKM1bOmn9kRWuEP0zOoYeuG7OEk/+k00vbohnnZH58u5jj5dXeWYX1olx2UHzqhNFxKXK08FVoakaSlFCUsq0lKKUp36u5YyhddrB5Resw5rZw3jLxl10jBPfhsjJ66vhNDiPzL4DfGWRA9/HU3ekw9QDafXhWdLnqbA0HVaKH0xxp9aTwyhFnYG+nJfJo1ceILwei9f50O9OziTgbsFfdBkJJwtUSZ8d1LabtxXEcoTX0dIusWL2ihj6KMsIrVYjntO58vREorKqrVUHQwLdyfxaFJHUNzZUorNKpU0Lrm8vF/SGGGlHxtqRw03Jj227DT5vnlIzj7/PYN+PJ5LP53M4zsKBcwIo+KKGrknwJOyiyrkiWWVNUpphVqTTUfPyhGojt+qpZoGecjq0DPKPZ+fVApKq+RiU4Ay/m6onaph5GfH5VhVXSPHzm+GynHovGPKHQtPSBqoUW8rR5LVOXvX5yeUl9fGKTd8pI6bvwsW531BWTW1dLDWzv49sEIrT9kQpZ0yCa6opo9GB9Li35Np1YEM7SrRuCHtacxV3nWTiFFZrVDZx4MlXfoxJp068UCcHF9UaG9sAR1NKaYPf06h2JkDaNCco/TGzR3oTGEFX0uj41P7Shndpx+mLx/uSpkFFTRlUyKFv96H+vLq+s2jfK2oij75NY1atbChjU8HULdph+nbx7pRj7YtaPbOFIrhCb56XA/qytcN2tJRi0AfZzk+dKWPHHXcGOguR353OQKOtrWrOwiCRWQVVcqLPLMqlmbf1YlG9mxNURll8iK/88te/eExipvZnx76KorymLrEc7r724f5N/3pls9O0j293WnLM4GUlFNOL62Np+i3+9HkjYlSj1m3+8qLcIfQab7+lzE1fwUuqZcxuE0IoYW8SHgz6/JnUFJptKj8XfCYFILOESRmlynp+eWSrmTyPGNrojLv5xQ5f5FJb3JOmTJhfRwzhnvl2rhl0Uq1RsaxRoF1AkZ9qS7zfzVMXia7qFLpyeyxN1cKL2MJeBmfyWqlZ+9IliNToT+14F4sGM4yOew8NZQpRRy1drKhiDf7UPK7A7R+q0Mg8yfBs45QGXPYReXVco2TAsw6TLz//ZJKdy06SaFJheqNvxraS9Xiyg/CtdS/D/IyE9acUF5jweloSoFcBCqrapRrPzgof8YDri0PQaeX9imPfB2lXVFRuqSdUvIRKWXrrpXzdWFZcjTG7ug8LXX+eGVdnBzLmTk9FwwT154kG2t18WNZiSq0sTN8Xqiwzfi7fq7KGg94P1yGGNbZDSxx/BCRI9crNt9KSnEap6yoJvU3qjoyj5JzK2ToPbs6lh5dFk2peRU06fsEyR/wdhh9F3ZW0qOWnBJ5GuV9wdJNBg/7mxYcpweXRokcjWek51eQnY0VTf0hgfq+p8rdY5efJv+3Dkt6DOfdFplLBhuD0SrOSMsr11L1EZdtKqQvh/TIqE6vY3GA6qiVWoro0we60OIxXaldKzv64M5OdCUL/gM7OdNOlhWANU/0oA1PBRATEOrY2p6fX0HbnwuilY93p3JuWHAM3q52knfmbZ0obEofun3RCYo5U0oxM/rRuOUxdCqzlG7u6UaG4PYq+6Kjk4ejHHmUyREoZn4N2Ph0oBx1fMcVARxGHZCjDvv792kpFcYc01Tmzb55tBt5OtvIeXhKETO2VWTNQ8DJzpr6dnQmlneEZzPHpmPqSPh2bPdaVqq6poZ2vdyTPF/jOmCs5bDQtPd0nQZDx5HEfCU0wVTUA/n+3y8p9Uh3TXmeUhk6m+WHMu3KX49LjzeLzy5HD5E9T7IW3NWtHG10Rcxfjjk/pdC4wW1lzWvOkEk0cHY4+Xk4MMGxJzeWgXJKqpjqhUoGKCiMsf1Eriz4O/gYxUTkjU0JtO14rnZXRWRaMb25OZFWHsoS6nyMz4Ftx3PkN6/zb0LiVSZhS2QOU9xEyilWFSUjAlpTS0dVyOVJSau4jCkbE2hXlKla7pIHZowxq6nj3e3JysH4AqWwrEp5fk2sem1bsvDUoGM6qwnwaqCMWBAp6SveMdXi4vevrI8VFYj7xLrnMPemPLc6RjtTlJGfHleyCitELQKW9fWNCQov39rd5geZMeZUayvPgN9O59OATi7kbG9Nz17rTWNYQB/SpSW1bakuxY62daobO2srYsZJ0gofdJYa+Hg3eBwVIJU6rJlWdmztoJ0R2fI9o0WaRga3pvm/1P0W2BzRdI3tvw2yxoBk6KinqmGkMZMHsjTxhnbaFZXMGOc1Py8qqyYn7lRcQvE4mufRrxun0TmamlhQxSxNKXe6y79Qh/dnUI+T0TvJgHmkNxr/GbVVLZBXb1BLHWoMpn5SjipRNJ5XoPCs0wu3+vd0SkNtdaGQjonJLKbFf6TUKxDtcmcfLxrUpZV2RcWwOQe5veo/HqRq20v9tTO1M1pNCNHOTNHTpwXtn3SFdlaH0gUsfNTUl6asnHzJYVy8pOfvSqMBvs50NZPWhgClcDWT1Wu6NpznYmHihniaMdJXbFoXCwZIP0ssdAqAtt94JJOSc+pEyxEsR1vqFKC8SqExi49pZ0TeUxrWKEamldDYZae1MxVli70sdgqgFCdS+br/aGcqZHSO3yukDtjPnN5W5vJ06CRx+cEztPC3dPWEsWB3eq3xFdKc8doWODOMVnB+GA2fXqVaKgG8iy4pYsC5TQyhkxklcg4KoEvqfd8LlyPk/UNJRZIG7vripFgKYKazfnavmFiAPbyWL/o9g99FoaX7VAtFId8zQIdhXDFzQGw2pu9dPZ20lGXo1gPAyYhBMAee2dNbFc1r4aBaGCxDIatW3bV0HaaN7FArOvdnUXtrhMq6V/N010V+dMT4a7wlDTw31JuGdlOt4Pf2ca/tQGD+vX7S8Mx50pgBbeTaCe6A+ff4kS0zOQBE+2WPdJM0gHUQf8YITSyiAVwfHSse7UbPrlYt89d1d621e13b1ZVC4gp4YljR4yy/rTtyVpwhhJShyKW/p7CMUVRL/3HRx9Wenr+hk0nFgeNpRTTuq0hqwYu7DtimPn84iHp1cNGuqFjCI2/8yhhy0BpPqs//RU3vK3KTOarjNlLFxruIjDg4qjaQ/SNHyeAeJKdbInLIv40j9fByoDVh2TSqn4dcR0cs5ec9NaQtHU8vkXcAyQQgd33IXF41N+Dkm9rRjT3c5DryrAw9w/JaPl3ZyZm6eToyV1nD9QXXaE8BbdXfV3BHoWFh0xrU2YVG929DbiwEt+d3+Gr/GRo9wIMcbAw0YX08fXhPZ/kNZh2YJicmcXP5Gsou4Xb6YGcqTR/ZUfIA8FIZN9iLnlgRS+kF5bRmXI/6i39zA8jvlE3wKymgAC9HWjTGn1yMBtzfhWbfMf9UGKDDhVI6nv/OFFYySVIX0r8L/zVacJszDOCOVjIXAvbyU+ZcApgreXtrknb7r4d/mzptQHOG1aHEQui+eEGr4/fHr4qlO69oLYpNdyfbWk0vaB46EtxJD6bHsMgkZpfRM9f61OaBamYFL3i4/uAAT3EauZY5oMz8CnJxtKY1h7PpbFEFc0Y+wjBgMAR5O9HdvVWODOwjOBUgIrVEuBSU/UC/NuTV0lauNwugY/bFmRpdSplhH/6xqpR84Ms6r9BnVseIl9usH5OU6+YfU7KKKpSS8mqly9RDWg5F8X8rVIk5UyrpqZsTlE5vqEbQHSdylIGzjyrZxZVKRn6F0v/9I8pDX6llL9idpnwfrnrNDfnwmBzn70rl3ydKmjkZZcjcowrLAHLeHGBRVAXbB8MoAEOq7rsIlhNsL1ahhQ/4kwfPJkdmBe9n1pEbnN7ZlkzLx3ajLho5mnGbby37DZHiteE8s1rYyMgv4bVs+VhVLoGSdD3PDGMs3pvJv1dZSsgpv0/o9a/0eWsqLHYMLNOB3ir/DpvrJ3syxC6y6b8Bcg00rRuTMh3OdtZUVqlQUm45dXAzlU26eHInaXxfL5864dTTxZQsVdYppAW92zUuyF7qkI6xMVKxQDE5dH4EvX9nJzlvy6N7ecgZenZNLAW2bbyxxg7ypI9+NVXVh8QV8kqmpo1VOedSZG4+Zqrij2WuEcJZc4EBUgz0OP7TQqn9lIPipbnhyQDyZalXx7t3dBTSpbclk3w1oQEsNzoUDERHNzvRN9366XEaMvcYdXTncjh7FTMYcJzUAVJmDHgtACUsdQNwo+rCdbrpk+PiwgFLqSPPzOYCETB1VT/0NZYGctCMMAp7vTfZa9szkN04H35t/DN0XCVL1E72vB7xTah09C7R8+nXdehlml+H0c3W2mBiZGsOkJYW7Sj/WeoUaG5vDHCt7RTAPJ/5z2DRRKcAeiPjYJzPXP+ml2l+HRbU5tYpgIlKBinVnKV2FoCzhpoFWligoU7VgWz6rIRm9pzNLBXR1hMDyFcz7Rg03Be7EymehUI0MNqlTUs7euVGaJbrN8qRxAJ6YfUpdasQ/4On2gf3dqer/EwNasCHP6eKF4xeDibe4df7UBcWXi2h+uTXVLHzMaO+YDI2aj8ZvAZq50T/XRlLix7sop1Zhu8boZT4Tp3R7v8LILUPLo2mzeMDaNKGeBHIJ49or91tOgwYx29siKaEHLVTABzPFlbQ5PXRMtqNsftUDk1YGyXSP/LhJ/DnfG1dNG09lqVm0gBj0bStSeosQV7+A9+ArSTHUlWXJmNU/jFJ6xSUqv8pVL7ySqpO2IIsAhaKtVTD0Gfo/zfAaepUZs7dnS9KpwCGwwnqxjZLwIT4+YSp4Pf2llgtZQo0/kyje/Ac3sQsL5rWHBAYRy2p22ekoypsrtYpZuBBULH9Qe2kDvcsPkX7Ygtkxy025sFnDbie2X2M5PuWnJJz+K3evOA4+U0NpVs+PWHCdv98Ko+C3wmj4JlHaG3YWXrgS7Veo/n4zOpYGrdCtbJ+wyJDwNuHZS/SjhN5dM28CBm0Iz6JpPDkIrHD/BqVT39wfYAEpj5XM1cK/7zHl9dZamduS6LEnHIaPOcYdeF7IfFqfth5uvGAHc71RLmGzUdNR7k5dkfVyRNni8otNrQOO6ZTkamqOXUuk7DGVpNTmSVUbOTmVH3qW3VBawglhaTkmQ6KLJ7Vu6Lz6eCrV9DJt/rSVXOOyvVfXgoWq+tazSF5wPvH6Mdng2Sf1I/PBlLnN0OFXKNBt3MjR7zRlyKm9qH2rexoT4zq4Lg+/CzNus2Xvnyoq5h+YYQ7Oa0fc6d9RAufkVchA3fnCz3FSRnGMThK6mLA7QtP0h8Te1HMjP40l2dSEIsQQH5pNU3bkkj7JvWiWL73yDdqp93B+fEOO58LknINuj9YQ9DlCyC3pHEBD92g+9jnciUbA9YcWAp1KOWmHp/1wIUrFero0gFtwwvD6jbA9WlfJwDrlCw0qUi4urHLomWzNf7A6cHmPvqrKG40VZAGBvm1FKstALWSrpidtS2ZHh/sJWngoYFtav0MIJvB6cMY7+9Ioe+fDqgdligH1ksAMt9nD9Stj307OFF2cRXNv99PZjPs/YChd8fGvUiCfOpMxV09VTVNQ8BDdRf7B7nyjdF5sNPG2mLrbvc1PmMYBs8+WkoFytf3KgP6JgxjgMQ+epWnuOXrf9hN6OpobdFXTZ/FLY2smHiEsXB8jmrKRgvzd8cgEvAB/uE6UD8wxjf2aEXrnuxBVzFZxuw03NuvbT1JXgdmy519PLUzFb3M9joY44YAdx4damP34Xzwg7YEsNmv3mi6SFo5epKVW1ftzAxcceugh7UTU9R1i2VgFi3dn1mriAWpaT3xgDQu9qnewjRdx3s7krUUlrq6kheM6kKvb0rUzoje2Z4sytuG8Mr17WRbvi5ORGWUUom5MtAIeNSemHwZKHAUwQA3gLuaOLwzlVlQkYwf2pHcnVWXWB3zHwigHt5OtQ8FkA7ga7PuNG1Y0HQ4IhhllV1pjw3yojdv7qBdqYPDo9FELtxhxqONB42h001kN3yZdgFeJipbPqyba63bEDDEr2523xSoOlsAh167QvbVDuMF++V1cZQ5e6B0KMjWZ6O7yJak59bE0sMDPWs12LoXDXB7r9Y0IrAV3fhxJK8FJ2hkTze61l+9jxk7SHuuD69RunL2t1eChSu9jhmRtbxe7Xk5WK73MiK3ADx7ILyf5XVrGOfF+oXNNbUCJho3iVnmxOxSfoA9dWaSBFVIQ0jPK6eDCfnShoO6uDJZqu/xogPc0s6TucLjX9+D87qYdrY5sMhXJ24hKxsnMvjeRFbOF4cFNccvUXl0KKGolsWFFRda9AVGa8DfhWbvjBHKHfPapgRZW14Y6iNr4z8Bzb5j/qm43DHnANxiwWEZK3Evo/lCJsyhxCIa+F44tWxhLWy1gKcRPGCx3Rj2r1H93EXAbU4DBzIkxIrTZ5h3eb6nbC6wpDC6jOYDmTBQWkDMghapv6+pSzgAH80ZPybTpqPZ9OJ1PvTmLR2hVfzTgHQDaQmSCPxyzgUw9BC9oIGDr875Dl79OSAGlkxuKBN7A1AHS0aOxoD1GWVjFYKmUN8PcBmXJmonDHTisPQYu2OaY39cAT2+4jSNDHanOXd1EjeW59bE0QecfqB/feb/RHop9Xs/nBaxaD2GhYPpW5Jo4W8ZtJUn5oytSZRdUkVtnG1FJ59eUCkbVV4f0cFEgYUAe98ePEOf/5Eh+ye8ecXDoIbTGxzUpnD+F76LpWu6utKno7qInuXHyGwavSSKFoz2Fz1+VnElP8eG0nIrqbSqWvY/DGWxHe482L3U0sFGlFMn0kvkPRCLzF3TXj6zKo72xxfQHhbjdZUA3EdXHMyiJXszRY3h42pHNjxRsB8+h58FovMCExbjzTGXcYkAEwYustjnb+4mawlvb01U+rx7RDmcVCjny0IylW7TQpWfT9WFIgXSCyqUdlMOKp/sTpX9/YgLALdal5f2KS9+p8YMMEZqXrlyz+cnal1mgQPxhUqvWWHKhHXqvn9LeGNzgsQckjgCfI5nwRXX/vm9yoNGrr06fuF6uk3YrwyaE64cSVbfQQdCNV4996gyaUO8xCYAEHMALrv68yNSixSvVw8os3eqYbQs4XRmifLd4Swlt6RSu3IZlwouWCAB+wFTA7yTgIev9KQnh7QVxWx4smrCR57hH0XKqvL0EO9a1gmsEXbGzb/PT71gBO+WdhKwFm7SCCkALNmXQZ3dHejl69tZNJsAMDBe2clF2DTdRiLP4dVn0oi6kAQ6YJHo7tWChvdwo95m1guwbJ684iVll9fzRdTx6veJdGNAq3oWC2P4ezrSfX09JBzPZVxauKAJgy2eX4eckX28PY1cwxEr445e7vTY8tNiNLht4QmxOExjWcecp7c1i42mA5MKrBbGvK636+hmL85UybkNx09DRO9ExI3CL40eBd2Fi53lAYud+IjXYREow7TKJujiYU9hzMJiN9FlND/I6MX4gDE7Lqtc+PjwlGI6mFhIv5zKo6/2Z9ITLLf4TD5I83al0vonA+j5oaahfwFsC8A+7OB31MgDC0b5/ekQETBvYgWDDxG86DILK7U7cNWppBnbkmnAe+EsRyB6YiOj/CJi3n1d6P5+Htweh2jGj0myVU4Htj5jjzuzcDR6aZRRMPTLuFQgQj/8oHZqgeGg7ZEbPP4c7KzJi1kUTxc78WQ5106ul9bF0b64AoluiYAExkCxkTwZoXGD7dwSjqcVi/A/2K+lyWSDehdR+n+LKaAEXk1gXw/yaUEDWbju6ukgQe7cWajvyywdao8NVwdYUL8hwK3eXn24U4UlF0mEzUAtqIIxfjtdIFo72OChiQtjNjO7qIqGdmtpslpickSdKaWD/JzYrDLRssHO36+jCwVz3Ty43S7j0sNFM1zO+TmVvtybQd8/HUgBbc1Cw1zGZVwiuCgTJodZj8PMwgUxxYbD02VcxqUKixMGhryU3FKKSCmi9LwyKq1QyM7WSlizQBb2/do4ye7UpkgNsGEc5XL/OJ3LAn0pFZdXCfvl59GCBvu7Ue8OLhdcNgKEnS2upI1Hs5ltyxe2DS4tXswiQYN2a3Br6tXOycS5+YKAsKsV+VQdt5mqk3aSkhdFVFlC5OhBhjZ9ydrvdjL4XM0SIbwXLT8DRlfoCWCvaWo1ALB+8P6Hx0WtV8a/HBiAlTzmoEYxNmAjWD3Y3h7MsUCL+k9A7YSB7IIJsjY0jbCXp7G+QF7cvzHQg/7TrTXZNeI+C2BAb4vMovk/JXCHNz5gYECEBmvs4HZ0bz+vRgcFDIVPfntagnA3lg8vWMEyR692Leij+/wajZ9pgppyqvjtFaqOWMKFQLhvpOL8jlbO3mR7zVyy7l5/Y9W8XWm0LOQMfTLKT0IjNxUgCGOWRkvUEWOf6n8zsLHsrR+SKJonx+px3WVrDLCYWfyPuN3eurkj3d9fDRD4d0MmDL4KsWh3MmUWlF8Q9QPVbN3ClsZc5UMd3S3LLdlFFfTEshOUX1Kn4TofYJUL8HamiSM6MYWpH4Tj89/T6Q1uZIRUu5A6o9xHrvSkz0b719qSLKE6cTtVbh9LSmlm49TDHDwxDb7XkN3Na8mqRd2uFQS7RYCqj++vm7ApeeVCHNwcbUTrBy0gbFhYPaBkgReEDqyYyI8YrJPWx9PsuzrLhIFSA9t7dIAwZBZWiHIDO2rwjvDfR1CThogKSOYZ7qezRVWiYLHlfLBXebvaCrHDXipE8sezsMcL+6k8nG3ko2VYBTDAfd0datsT4yItv5JyedWv5DTsdngXxE+HZ0RmQaUoXaBEQXkIkYevtmHr7//u8RPlCfJDdQ+FFOrSwtaUKGOSZXA5hWVVYncDl4Lf4V2NgXvwvkA9sEohfwrXGXY2PB/tAgWNuUsU6ghvErSNh4sNtXO1F0WY9dS3pk3/Zm8Ks2BlFzQuADwEW0uxCcOvTQuLto2nlh2XPc8XCrBPCNWZU1xBQT7O5OJQZ1PB5xpe+z5RvjNjuMBKY9AcSS4W9gjxWy2hJuckVe54hJSi5AubLADnV3ISJQCxddf7tIskn5XA3uybg9wk7Clw/fxIicg256c00RC2c3MgF+74CE5jK+53h8/S/X09uGMNMpD3RBcIi3IgoZBZWHsJvI/9aNg8iPvTtybR+FUxomlE6FdoNWHDWsTEBVHnMOTgQKuzphgM2OZ7y6fHxZSAQYrBU8iDEfGvZv6YTOuOZNNX+zKlb/t0cKav95+hp1fGyE7U7JJqCeOEiQAjLSb1G5sT6ckVpymdJ4x3K1ty5X5L54EHN6LJmxLoVEYp912C7CpqwwM8OadcNJrQRuYUV1N7NzsxceCDAj9G5goH0d3LUcLRArDL3fPFSfp4d7r0JdySrHnYHU5SP+2BOvf0ZrFBC1CQzxNk+tZkeSY+/7EsJIufYS+xwqDdfHFtPH17KEs0rqgPMHrpKW6XTApup2pdP9qVLrtwwdobynnk4INFZhPsvIFKx2WV8Iyvb3M4lV4sW6OaClC6k/yS5h9+2nkqXzrVeP/d+QK/kC3H6SVCHS2hJnEHKWVnG+XAGgWPTCU/lmoy1W+7WAI6wpZXkhjutB/GB9Dih7rSTYGtqA8P6IcGelLIpCtkxfngp1TJDyoO+w+2zYEFHtatlXyJArEpsZrgo7cgBDue7yk7fK/s7Eyd3O1piH9L+vDezvJ5ylWHs2SwY3IBT686TfN+TZVPW2L3LvzooJq/xt+V3h7pS7tfDpbPXGLS6ZMM3Dd88+CPB39C1Ace7ZU1NTR47lHZAhc5tR8hIsYtQa1ZJnWS7XzYHxkyqbfIYJDj9Lbt6unI79VGJgRWCHhIDOV3A/VHG2Ejrd7Pv8cU0H8+jKAnB7el8Nd705QR7WW17t/RhR4f5EW/vhQsH+h6bFm0RPoA8EtUHeWN5Tw/PBMo4SOvaO9Ed/dxp59e6Clb9hB7WffuKCit4ZXKjvy4/f7D7bfkIX9a9mg3WUENaHz9wzlNAZY8Ny4cnrrmaMczuQHD/nkBZXs425msLkBnptBgW9CgTQFkMNhtvJjlsAQrVz+ysv0TqnGumJW9G1lh/2gjgKCLQd/SggsNVm+sEmA7zgXEJQX/jwfDUXXWthQJsq3/zd6RSu9uT6Hbgt0l3qg29mkrU/CxV3nWBie3hOB2ThJEEEQGwBHU21wI38uDGW5N469p26AbE9imp4e0bbKXxJbIbAnPdjUP4obYS6x4twa7iQJIB1hEXLckO6JOYGnBEuuBOOAcjLAEH+xMkSAYT6yIEW8SwADK8cBAbym0KUA8uOFBHsyT1lcnY6C/dINvk8oGuwCqcDcL/t3NZBi8DD5+0UCbNQrIPNCcIao8WBpLgNYLf2TgCYWKXAgg/Lu2J0PwUyzDtNUuWgZKFqqlnlrE+bwi2CwoNABEnn/3Dt96fzNGdhC+H+0mFJ7x3LXeLDukm3xDwxjIv/lojrCS6AsdWPnNB+yw7q0kkPC0LckNxtrAttZ3d6TICtkUIEo/VjtMHLB/lnCCuZqNXGesJsY411gxv42VZekj3ej09H50Fa/W/d4LF3lLau7v6USv3ewnu9whNJ4PEIgEwtj4Yb7yNRlzoUkHJtOXY3syn2vf4EuaAzO9My/RH4/uQSN7Wd4zvHl8IM2+s5OwkudDsMAKQPAbM9BDvqTd7xyu97bDFpHdLWvIysFNXerOBUwsfj9D+8Fkd/cvZNP1fu2GClBmeAcYF4XzKmZlLJWOa+gL1NkYnF0UF7pHBoDICUuYpbu1Z2u6/qNIkUmgZPj2YBa9vyOZhn8SKeGMwL4NZiqrE4rJIzpI6Nn/roqjoBlH5IOqr6yLo6dYbhg6L0I+GqNw1u5GHhHqe+D52gUj7GKW6I5eremKd47QTQsi5XuM2AYxh9lK1Al18+fVCSyh+e/xnhhTxpchyxi/K5xlD0/pzTJckXy7GOGW8OFXyGGTNyZQ33fD6fnv4mjbc4FCOAD8EuNOD5xjCVCO4A+EJCqjRAKEwrUJbmEINjMTAWqu9pR2NrHDIJHH1OFkWiHtj8sTRYA0Lf7jm7gPoXCAbytCwBkP5jkbmijmwG8hi+yJzqWtR8+wwFUivKkUzTetrBTydW9Bt/byoOsD3GWCnU/RWN6PJJewUJkhX85FsGe9Tmhoe2Y3oE0axxTnhh6tGoyZ0jB4kGcfp+rjS6nq1HJmcDXZRirOf8xzGrx6kk3QU2Twv4esnCyvKtjXU8aEAOyXTq2zmQ2w4/ohFrL5u6Lo3OIqEWghOOtAx+ZzH7lyOdA+mUN+x/eh2ULbYAWDJrMVv7c5lV0TdlZYkWev8ZY+gNYLWiysAGBTwH1AWF/0Wzp9zTw8vu8CYoYBD7arsZUCz4eWrIIHPWwrEKihZcPAxXNAbI2VD1jNoJFDPfW2gMYQ1/Es852+4FogL4Hqo5+h/IAMpH84SAfKhlYPhAnPtASMefQn9kWhSvhNhv7FJb7QztVOygfOaekHZUYOvAM0Utq7XBSggfCyKFfiPF+EwlFXDBTQE5Spsx8XFdVQFvATrHggGy50Av5zgBVuwe40ep95dUyG4QFu5APVKw/SgwkFtCuqgOUFF5p3L7iPf4bh8O/GOSfMZTQPgPUB6wJWCSTGmgmNPf81JFw3TxD9H0K5gl9HDgww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3" name="Tittel 1">
            <a:extLst>
              <a:ext uri="{FF2B5EF4-FFF2-40B4-BE49-F238E27FC236}">
                <a16:creationId xmlns:a16="http://schemas.microsoft.com/office/drawing/2014/main" id="{2A39C8B7-383B-41E5-929F-49FECB87813E}"/>
              </a:ext>
            </a:extLst>
          </p:cNvPr>
          <p:cNvSpPr txBox="1">
            <a:spLocks/>
          </p:cNvSpPr>
          <p:nvPr/>
        </p:nvSpPr>
        <p:spPr>
          <a:xfrm>
            <a:off x="0" y="321414"/>
            <a:ext cx="12192000" cy="606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0070C0"/>
              </a:buClr>
            </a:pPr>
            <a:r>
              <a:rPr lang="en-GB" sz="3600" dirty="0">
                <a:solidFill>
                  <a:srgbClr val="FF66CC"/>
                </a:solidFill>
                <a:latin typeface="+mn-lt"/>
                <a:ea typeface="+mn-ea"/>
                <a:cs typeface="Arial" panose="020B0604020202020204" pitchFamily="34" charset="0"/>
              </a:rPr>
              <a:t>Observations &amp; Experiences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40796CB-2746-4D5C-B134-97EBF5AEA0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27" y="1321420"/>
            <a:ext cx="1528451" cy="1406175"/>
          </a:xfrm>
          <a:prstGeom prst="rect">
            <a:avLst/>
          </a:prstGeom>
        </p:spPr>
      </p:pic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A2A99DBE-AFE4-4597-A028-A02D13F36A66}"/>
              </a:ext>
            </a:extLst>
          </p:cNvPr>
          <p:cNvSpPr/>
          <p:nvPr/>
        </p:nvSpPr>
        <p:spPr>
          <a:xfrm>
            <a:off x="975258" y="3065898"/>
            <a:ext cx="2167992" cy="471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Experience</a:t>
            </a:r>
          </a:p>
        </p:txBody>
      </p:sp>
      <p:pic>
        <p:nvPicPr>
          <p:cNvPr id="7" name="Bilde 6" descr="Et bilde som inneholder himmel, utendørs, bilvei, bakke&#10;&#10;Automatisk generert beskrivelse">
            <a:extLst>
              <a:ext uri="{FF2B5EF4-FFF2-40B4-BE49-F238E27FC236}">
                <a16:creationId xmlns:a16="http://schemas.microsoft.com/office/drawing/2014/main" id="{62402C17-95C7-45C6-B5E4-75DE6EAF4B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92" y="1475868"/>
            <a:ext cx="1950720" cy="1097280"/>
          </a:xfrm>
          <a:prstGeom prst="rect">
            <a:avLst/>
          </a:prstGeom>
        </p:spPr>
      </p:pic>
      <p:pic>
        <p:nvPicPr>
          <p:cNvPr id="9" name="Bilde 8" descr="Et bilde som inneholder person, vegg, sofa, innendørs&#10;&#10;Automatisk generert beskrivelse">
            <a:extLst>
              <a:ext uri="{FF2B5EF4-FFF2-40B4-BE49-F238E27FC236}">
                <a16:creationId xmlns:a16="http://schemas.microsoft.com/office/drawing/2014/main" id="{BE0E83C1-C47B-4FD9-98B4-379156452D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093" y="4118700"/>
            <a:ext cx="1810391" cy="1456799"/>
          </a:xfrm>
          <a:prstGeom prst="rect">
            <a:avLst/>
          </a:prstGeom>
        </p:spPr>
      </p:pic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BB6DA7F2-CB4F-4203-BB85-27AC234F7552}"/>
              </a:ext>
            </a:extLst>
          </p:cNvPr>
          <p:cNvSpPr/>
          <p:nvPr/>
        </p:nvSpPr>
        <p:spPr>
          <a:xfrm>
            <a:off x="8692364" y="2745923"/>
            <a:ext cx="2803297" cy="6399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Experience</a:t>
            </a:r>
          </a:p>
        </p:txBody>
      </p:sp>
      <p:pic>
        <p:nvPicPr>
          <p:cNvPr id="6" name="Bilde 5" descr="Et bilde som inneholder person&#10;&#10;Automatisk generert beskrivelse">
            <a:extLst>
              <a:ext uri="{FF2B5EF4-FFF2-40B4-BE49-F238E27FC236}">
                <a16:creationId xmlns:a16="http://schemas.microsoft.com/office/drawing/2014/main" id="{B54ED8F4-E759-421C-95DB-C480662C49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097" y="1527618"/>
            <a:ext cx="1245861" cy="830055"/>
          </a:xfrm>
          <a:prstGeom prst="rect">
            <a:avLst/>
          </a:prstGeom>
        </p:spPr>
      </p:pic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85212EBC-23B7-4206-AA4C-BEE69B85B919}"/>
              </a:ext>
            </a:extLst>
          </p:cNvPr>
          <p:cNvSpPr/>
          <p:nvPr/>
        </p:nvSpPr>
        <p:spPr>
          <a:xfrm>
            <a:off x="4493058" y="2824700"/>
            <a:ext cx="2803297" cy="547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observation</a:t>
            </a:r>
          </a:p>
        </p:txBody>
      </p:sp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CA021B38-4325-48C2-8E87-E6144B2EA9DB}"/>
              </a:ext>
            </a:extLst>
          </p:cNvPr>
          <p:cNvSpPr/>
          <p:nvPr/>
        </p:nvSpPr>
        <p:spPr>
          <a:xfrm>
            <a:off x="4566360" y="5648291"/>
            <a:ext cx="2652529" cy="547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Experience</a:t>
            </a:r>
          </a:p>
        </p:txBody>
      </p:sp>
      <p:sp>
        <p:nvSpPr>
          <p:cNvPr id="20" name="Rektangel: avrundede hjørner 19">
            <a:extLst>
              <a:ext uri="{FF2B5EF4-FFF2-40B4-BE49-F238E27FC236}">
                <a16:creationId xmlns:a16="http://schemas.microsoft.com/office/drawing/2014/main" id="{7A99D685-0291-4D6E-ACFF-2581BF19329E}"/>
              </a:ext>
            </a:extLst>
          </p:cNvPr>
          <p:cNvSpPr/>
          <p:nvPr/>
        </p:nvSpPr>
        <p:spPr>
          <a:xfrm>
            <a:off x="8825467" y="5555778"/>
            <a:ext cx="2803297" cy="547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Observation</a:t>
            </a: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BDED24D6-5788-4853-940A-9611508C66C9}"/>
              </a:ext>
            </a:extLst>
          </p:cNvPr>
          <p:cNvSpPr/>
          <p:nvPr/>
        </p:nvSpPr>
        <p:spPr>
          <a:xfrm>
            <a:off x="657603" y="5555778"/>
            <a:ext cx="2803297" cy="547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8FA2B3"/>
                </a:solidFill>
              </a:rPr>
              <a:t>Observation</a:t>
            </a:r>
          </a:p>
        </p:txBody>
      </p:sp>
      <p:sp>
        <p:nvSpPr>
          <p:cNvPr id="24" name="Dingbat-X">
            <a:extLst>
              <a:ext uri="{FF2B5EF4-FFF2-40B4-BE49-F238E27FC236}">
                <a16:creationId xmlns:a16="http://schemas.microsoft.com/office/drawing/2014/main" id="{D253AEF2-705C-4CA1-AD01-0B80B5A0AD5A}"/>
              </a:ext>
            </a:extLst>
          </p:cNvPr>
          <p:cNvSpPr/>
          <p:nvPr/>
        </p:nvSpPr>
        <p:spPr>
          <a:xfrm>
            <a:off x="8597073" y="1702717"/>
            <a:ext cx="565907" cy="87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548" extrusionOk="0">
                <a:moveTo>
                  <a:pt x="18655" y="0"/>
                </a:moveTo>
                <a:cubicBezTo>
                  <a:pt x="18494" y="5"/>
                  <a:pt x="18333" y="109"/>
                  <a:pt x="18066" y="314"/>
                </a:cubicBezTo>
                <a:cubicBezTo>
                  <a:pt x="15478" y="2289"/>
                  <a:pt x="13027" y="4381"/>
                  <a:pt x="10727" y="6600"/>
                </a:cubicBezTo>
                <a:cubicBezTo>
                  <a:pt x="10587" y="6735"/>
                  <a:pt x="10434" y="6862"/>
                  <a:pt x="10258" y="7020"/>
                </a:cubicBezTo>
                <a:cubicBezTo>
                  <a:pt x="10102" y="6832"/>
                  <a:pt x="9974" y="6685"/>
                  <a:pt x="9856" y="6533"/>
                </a:cubicBezTo>
                <a:cubicBezTo>
                  <a:pt x="8908" y="5315"/>
                  <a:pt x="7971" y="4091"/>
                  <a:pt x="7009" y="2882"/>
                </a:cubicBezTo>
                <a:cubicBezTo>
                  <a:pt x="6625" y="2399"/>
                  <a:pt x="6178" y="1951"/>
                  <a:pt x="5769" y="1483"/>
                </a:cubicBezTo>
                <a:cubicBezTo>
                  <a:pt x="5573" y="1260"/>
                  <a:pt x="5327" y="1254"/>
                  <a:pt x="5044" y="1314"/>
                </a:cubicBezTo>
                <a:cubicBezTo>
                  <a:pt x="4759" y="1375"/>
                  <a:pt x="4593" y="1540"/>
                  <a:pt x="4590" y="1770"/>
                </a:cubicBezTo>
                <a:cubicBezTo>
                  <a:pt x="4583" y="2129"/>
                  <a:pt x="4349" y="2291"/>
                  <a:pt x="3989" y="2389"/>
                </a:cubicBezTo>
                <a:cubicBezTo>
                  <a:pt x="3741" y="2232"/>
                  <a:pt x="3498" y="2079"/>
                  <a:pt x="3221" y="1904"/>
                </a:cubicBezTo>
                <a:cubicBezTo>
                  <a:pt x="2922" y="2176"/>
                  <a:pt x="2660" y="2427"/>
                  <a:pt x="2382" y="2665"/>
                </a:cubicBezTo>
                <a:cubicBezTo>
                  <a:pt x="2135" y="2876"/>
                  <a:pt x="2125" y="3090"/>
                  <a:pt x="2231" y="3371"/>
                </a:cubicBezTo>
                <a:cubicBezTo>
                  <a:pt x="3179" y="5877"/>
                  <a:pt x="4394" y="8283"/>
                  <a:pt x="5880" y="10593"/>
                </a:cubicBezTo>
                <a:cubicBezTo>
                  <a:pt x="5956" y="10712"/>
                  <a:pt x="6024" y="10835"/>
                  <a:pt x="6094" y="10951"/>
                </a:cubicBezTo>
                <a:cubicBezTo>
                  <a:pt x="4046" y="12991"/>
                  <a:pt x="2019" y="15012"/>
                  <a:pt x="0" y="17024"/>
                </a:cubicBezTo>
                <a:cubicBezTo>
                  <a:pt x="166" y="17359"/>
                  <a:pt x="297" y="17644"/>
                  <a:pt x="450" y="17921"/>
                </a:cubicBezTo>
                <a:cubicBezTo>
                  <a:pt x="559" y="18117"/>
                  <a:pt x="570" y="18299"/>
                  <a:pt x="443" y="18491"/>
                </a:cubicBezTo>
                <a:cubicBezTo>
                  <a:pt x="355" y="18625"/>
                  <a:pt x="277" y="18763"/>
                  <a:pt x="214" y="18906"/>
                </a:cubicBezTo>
                <a:cubicBezTo>
                  <a:pt x="179" y="18986"/>
                  <a:pt x="139" y="19096"/>
                  <a:pt x="175" y="19164"/>
                </a:cubicBezTo>
                <a:cubicBezTo>
                  <a:pt x="462" y="19717"/>
                  <a:pt x="876" y="20186"/>
                  <a:pt x="1406" y="20550"/>
                </a:cubicBezTo>
                <a:cubicBezTo>
                  <a:pt x="1668" y="20457"/>
                  <a:pt x="1862" y="20370"/>
                  <a:pt x="2068" y="20319"/>
                </a:cubicBezTo>
                <a:cubicBezTo>
                  <a:pt x="2305" y="20259"/>
                  <a:pt x="2506" y="20384"/>
                  <a:pt x="2432" y="20567"/>
                </a:cubicBezTo>
                <a:cubicBezTo>
                  <a:pt x="2271" y="20967"/>
                  <a:pt x="2606" y="21165"/>
                  <a:pt x="2838" y="21403"/>
                </a:cubicBezTo>
                <a:cubicBezTo>
                  <a:pt x="3027" y="21596"/>
                  <a:pt x="3335" y="21593"/>
                  <a:pt x="3548" y="21414"/>
                </a:cubicBezTo>
                <a:cubicBezTo>
                  <a:pt x="3624" y="21350"/>
                  <a:pt x="3679" y="21268"/>
                  <a:pt x="3745" y="21195"/>
                </a:cubicBezTo>
                <a:cubicBezTo>
                  <a:pt x="5406" y="19353"/>
                  <a:pt x="7068" y="17510"/>
                  <a:pt x="8732" y="15669"/>
                </a:cubicBezTo>
                <a:cubicBezTo>
                  <a:pt x="8850" y="15538"/>
                  <a:pt x="8982" y="15417"/>
                  <a:pt x="9151" y="15248"/>
                </a:cubicBezTo>
                <a:cubicBezTo>
                  <a:pt x="9312" y="15457"/>
                  <a:pt x="9442" y="15618"/>
                  <a:pt x="9566" y="15782"/>
                </a:cubicBezTo>
                <a:cubicBezTo>
                  <a:pt x="10552" y="17091"/>
                  <a:pt x="11622" y="18348"/>
                  <a:pt x="12799" y="19538"/>
                </a:cubicBezTo>
                <a:cubicBezTo>
                  <a:pt x="13137" y="19880"/>
                  <a:pt x="13363" y="19913"/>
                  <a:pt x="13764" y="19639"/>
                </a:cubicBezTo>
                <a:cubicBezTo>
                  <a:pt x="14071" y="19429"/>
                  <a:pt x="14340" y="19181"/>
                  <a:pt x="14638" y="18942"/>
                </a:cubicBezTo>
                <a:cubicBezTo>
                  <a:pt x="14977" y="19118"/>
                  <a:pt x="15325" y="19299"/>
                  <a:pt x="15670" y="19479"/>
                </a:cubicBezTo>
                <a:cubicBezTo>
                  <a:pt x="15874" y="19336"/>
                  <a:pt x="16024" y="19228"/>
                  <a:pt x="16179" y="19123"/>
                </a:cubicBezTo>
                <a:cubicBezTo>
                  <a:pt x="16407" y="18969"/>
                  <a:pt x="16586" y="18817"/>
                  <a:pt x="16625" y="18532"/>
                </a:cubicBezTo>
                <a:cubicBezTo>
                  <a:pt x="16663" y="18245"/>
                  <a:pt x="16848" y="17980"/>
                  <a:pt x="17238" y="17893"/>
                </a:cubicBezTo>
                <a:cubicBezTo>
                  <a:pt x="17537" y="17826"/>
                  <a:pt x="17736" y="17646"/>
                  <a:pt x="17893" y="17435"/>
                </a:cubicBezTo>
                <a:cubicBezTo>
                  <a:pt x="18144" y="17098"/>
                  <a:pt x="18337" y="16737"/>
                  <a:pt x="18424" y="16377"/>
                </a:cubicBezTo>
                <a:cubicBezTo>
                  <a:pt x="16705" y="14528"/>
                  <a:pt x="15014" y="12708"/>
                  <a:pt x="13308" y="10873"/>
                </a:cubicBezTo>
                <a:cubicBezTo>
                  <a:pt x="13494" y="10665"/>
                  <a:pt x="13612" y="10530"/>
                  <a:pt x="13734" y="10397"/>
                </a:cubicBezTo>
                <a:cubicBezTo>
                  <a:pt x="15805" y="8137"/>
                  <a:pt x="18039" y="6000"/>
                  <a:pt x="20413" y="3968"/>
                </a:cubicBezTo>
                <a:cubicBezTo>
                  <a:pt x="20703" y="3719"/>
                  <a:pt x="20983" y="3471"/>
                  <a:pt x="21190" y="3153"/>
                </a:cubicBezTo>
                <a:cubicBezTo>
                  <a:pt x="21585" y="2544"/>
                  <a:pt x="21600" y="2565"/>
                  <a:pt x="21129" y="2026"/>
                </a:cubicBezTo>
                <a:cubicBezTo>
                  <a:pt x="20955" y="1827"/>
                  <a:pt x="20762" y="1776"/>
                  <a:pt x="20487" y="1772"/>
                </a:cubicBezTo>
                <a:cubicBezTo>
                  <a:pt x="19961" y="1764"/>
                  <a:pt x="19720" y="1486"/>
                  <a:pt x="19806" y="1064"/>
                </a:cubicBezTo>
                <a:cubicBezTo>
                  <a:pt x="19825" y="971"/>
                  <a:pt x="19804" y="847"/>
                  <a:pt x="19743" y="773"/>
                </a:cubicBezTo>
                <a:cubicBezTo>
                  <a:pt x="19597" y="599"/>
                  <a:pt x="19434" y="429"/>
                  <a:pt x="19245" y="289"/>
                </a:cubicBezTo>
                <a:cubicBezTo>
                  <a:pt x="18978" y="92"/>
                  <a:pt x="18816" y="-4"/>
                  <a:pt x="18655" y="0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" name="Handlingsknapp: gå tilbake eller til forrige 2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02E66F9C-25AB-4B87-942B-DF627536CE0E}"/>
              </a:ext>
            </a:extLst>
          </p:cNvPr>
          <p:cNvSpPr/>
          <p:nvPr/>
        </p:nvSpPr>
        <p:spPr>
          <a:xfrm>
            <a:off x="11196484" y="315982"/>
            <a:ext cx="656156" cy="606746"/>
          </a:xfrm>
          <a:prstGeom prst="actionButtonBackPrevious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Bilde 11" descr="Et bilde som inneholder tekst, bok&#10;&#10;Automatisk generert beskrivelse">
            <a:extLst>
              <a:ext uri="{FF2B5EF4-FFF2-40B4-BE49-F238E27FC236}">
                <a16:creationId xmlns:a16="http://schemas.microsoft.com/office/drawing/2014/main" id="{C2648725-708B-4C0D-BA6D-CB77D391415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79" y="4039020"/>
            <a:ext cx="1446799" cy="1307684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3E8ED4FE-413D-44B0-BBA9-13EE810EDC8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046" y="1530137"/>
            <a:ext cx="1796188" cy="119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42297" y="70059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3" name="AutoShape 2" descr="data:image/png;base64,%20iVBORw0KGgoAAAANSUhEUgAAAMwAAAAtCAYAAAGVPbRDAAAAAXNSR0IArs4c6QAAAARnQU1BAACxjwv8YQUAAAAJcEhZcwAADsMAAA7DAcdvqGQAACLPSURBVHhe7V0HXFbV+3942QIigiA4UMQBiLlL81fa0IbtYWbDsvGzXWppZZraMO2nlaWlWak5cqSmOSrTSkVFRMEBsjcie8/7f77PvRfe9+UFlfw3xO9HvOfee95zzz3jOc86z7VSGPQXwKAd6e4vTlLvd49I+pPdaTTwg6M0fUsyRaYX0yvr4inubJncazLwRu4T9+NQi+LyamVbZI52pijPropRgmaGaWdNgzzo1XWn5AQYOuegHIvKqhSHF/ZJWqmqUErmS9bzAj22W0vVwVBaVUNW/GaT10fRiPmHJX3Xp0eo7eSDZKM1bOmn9kRWuEP0zOoYeuG7OEk/+k00vbohnnZH58u5jj5dXeWYX1olx2UHzqhNFxKXK08FVoakaSlFCUsq0lKKUp36u5YyhddrB5Resw5rZw3jLxl10jBPfhsjJ66vhNDiPzL4DfGWRA9/HU3ekw9QDafXhWdLnqbA0HVaKH0xxp9aTwyhFnYG+nJfJo1ceILwei9f50O9OziTgbsFfdBkJJwtUSZ8d1LabtxXEcoTX0dIusWL2ihj6KMsIrVYjntO58vREorKqrVUHQwLdyfxaFJHUNzZUorNKpU0Lrm8vF/SGGGlHxtqRw03Jj227DT5vnlIzj7/PYN+PJ5LP53M4zsKBcwIo+KKGrknwJOyiyrkiWWVNUpphVqTTUfPyhGojt+qpZoGecjq0DPKPZ+fVApKq+RiU4Ay/m6onaph5GfH5VhVXSPHzm+GynHovGPKHQtPSBqoUW8rR5LVOXvX5yeUl9fGKTd8pI6bvwsW531BWTW1dLDWzv49sEIrT9kQpZ0yCa6opo9GB9Li35Np1YEM7SrRuCHtacxV3nWTiFFZrVDZx4MlXfoxJp068UCcHF9UaG9sAR1NKaYPf06h2JkDaNCco/TGzR3oTGEFX0uj41P7Shndpx+mLx/uSpkFFTRlUyKFv96H+vLq+s2jfK2oij75NY1atbChjU8HULdph+nbx7pRj7YtaPbOFIrhCb56XA/qytcN2tJRi0AfZzk+dKWPHHXcGOguR353OQKOtrWrOwiCRWQVVcqLPLMqlmbf1YlG9mxNURll8iK/88te/eExipvZnx76KorymLrEc7r724f5N/3pls9O0j293WnLM4GUlFNOL62Np+i3+9HkjYlSj1m3+8qLcIfQab7+lzE1fwUuqZcxuE0IoYW8SHgz6/JnUFJptKj8XfCYFILOESRmlynp+eWSrmTyPGNrojLv5xQ5f5FJb3JOmTJhfRwzhnvl2rhl0Uq1RsaxRoF1AkZ9qS7zfzVMXia7qFLpyeyxN1cKL2MJeBmfyWqlZ+9IliNToT+14F4sGM4yOew8NZQpRRy1drKhiDf7UPK7A7R+q0Mg8yfBs45QGXPYReXVco2TAsw6TLz//ZJKdy06SaFJheqNvxraS9Xiyg/CtdS/D/IyE9acUF5jweloSoFcBCqrapRrPzgof8YDri0PQaeX9imPfB2lXVFRuqSdUvIRKWXrrpXzdWFZcjTG7ug8LXX+eGVdnBzLmTk9FwwT154kG2t18WNZiSq0sTN8Xqiwzfi7fq7KGg94P1yGGNbZDSxx/BCRI9crNt9KSnEap6yoJvU3qjoyj5JzK2ToPbs6lh5dFk2peRU06fsEyR/wdhh9F3ZW0qOWnBJ5GuV9wdJNBg/7mxYcpweXRokcjWek51eQnY0VTf0hgfq+p8rdY5efJv+3Dkt6DOfdFplLBhuD0SrOSMsr11L1EZdtKqQvh/TIqE6vY3GA6qiVWoro0we60OIxXaldKzv64M5OdCUL/gM7OdNOlhWANU/0oA1PBRATEOrY2p6fX0HbnwuilY93p3JuWHAM3q52knfmbZ0obEofun3RCYo5U0oxM/rRuOUxdCqzlG7u6UaG4PYq+6Kjk4ejHHmUyREoZn4N2Ph0oBx1fMcVARxGHZCjDvv792kpFcYc01Tmzb55tBt5OtvIeXhKETO2VWTNQ8DJzpr6dnQmlneEZzPHpmPqSPh2bPdaVqq6poZ2vdyTPF/jOmCs5bDQtPd0nQZDx5HEfCU0wVTUA/n+3y8p9Uh3TXmeUhk6m+WHMu3KX49LjzeLzy5HD5E9T7IW3NWtHG10Rcxfjjk/pdC4wW1lzWvOkEk0cHY4+Xk4MMGxJzeWgXJKqpjqhUoGKCiMsf1Eriz4O/gYxUTkjU0JtO14rnZXRWRaMb25OZFWHsoS6nyMz4Ftx3PkN6/zb0LiVSZhS2QOU9xEyilWFSUjAlpTS0dVyOVJSau4jCkbE2hXlKla7pIHZowxq6nj3e3JysH4AqWwrEp5fk2sem1bsvDUoGM6qwnwaqCMWBAp6SveMdXi4vevrI8VFYj7xLrnMPemPLc6RjtTlJGfHleyCitELQKW9fWNCQov39rd5geZMeZUayvPgN9O59OATi7kbG9Nz17rTWNYQB/SpSW1bakuxY62daobO2srYsZJ0gofdJYa+Hg3eBwVIJU6rJlWdmztoJ0R2fI9o0WaRga3pvm/1P0W2BzRdI3tvw2yxoBk6KinqmGkMZMHsjTxhnbaFZXMGOc1Py8qqyYn7lRcQvE4mufRrxun0TmamlhQxSxNKXe6y79Qh/dnUI+T0TvJgHmkNxr/GbVVLZBXb1BLHWoMpn5SjipRNJ5XoPCs0wu3+vd0SkNtdaGQjonJLKbFf6TUKxDtcmcfLxrUpZV2RcWwOQe5veo/HqRq20v9tTO1M1pNCNHOTNHTpwXtn3SFdlaH0gUsfNTUl6asnHzJYVy8pOfvSqMBvs50NZPWhgClcDWT1Wu6NpznYmHihniaMdJXbFoXCwZIP0ssdAqAtt94JJOSc+pEyxEsR1vqFKC8SqExi49pZ0TeUxrWKEamldDYZae1MxVli70sdgqgFCdS+br/aGcqZHSO3yukDtjPnN5W5vJ06CRx+cEztPC3dPWEsWB3eq3xFdKc8doWODOMVnB+GA2fXqVaKgG8iy4pYsC5TQyhkxklcg4KoEvqfd8LlyPk/UNJRZIG7vripFgKYKazfnavmFiAPbyWL/o9g99FoaX7VAtFId8zQIdhXDFzQGw2pu9dPZ20lGXo1gPAyYhBMAee2dNbFc1r4aBaGCxDIatW3bV0HaaN7FArOvdnUXtrhMq6V/N010V+dMT4a7wlDTw31JuGdlOt4Pf2ca/tQGD+vX7S8Mx50pgBbeTaCe6A+ff4kS0zOQBE+2WPdJM0gHUQf8YITSyiAVwfHSse7UbPrlYt89d1d621e13b1ZVC4gp4YljR4yy/rTtyVpwhhJShyKW/p7CMUVRL/3HRx9Wenr+hk0nFgeNpRTTuq0hqwYu7DtimPn84iHp1cNGuqFjCI2/8yhhy0BpPqs//RU3vK3KTOarjNlLFxruIjDg4qjaQ/SNHyeAeJKdbInLIv40j9fByoDVh2TSqn4dcR0cs5ec9NaQtHU8vkXcAyQQgd33IXF41N+Dkm9rRjT3c5DryrAw9w/JaPl3ZyZm6eToyV1nD9QXXaE8BbdXfV3BHoWFh0xrU2YVG929DbiwEt+d3+Gr/GRo9wIMcbAw0YX08fXhPZ/kNZh2YJicmcXP5Gsou4Xb6YGcqTR/ZUfIA8FIZN9iLnlgRS+kF5bRmXI/6i39zA8jvlE3wKymgAC9HWjTGn1yMBtzfhWbfMf9UGKDDhVI6nv/OFFYySVIX0r8L/zVacJszDOCOVjIXAvbyU+ZcApgreXtrknb7r4d/mzptQHOG1aHEQui+eEGr4/fHr4qlO69oLYpNdyfbWk0vaB46EtxJD6bHsMgkZpfRM9f61OaBamYFL3i4/uAAT3EauZY5oMz8CnJxtKY1h7PpbFEFc0Y+wjBgMAR5O9HdvVWODOwjOBUgIrVEuBSU/UC/NuTV0lauNwugY/bFmRpdSplhH/6xqpR84Ms6r9BnVseIl9usH5OU6+YfU7KKKpSS8mqly9RDWg5F8X8rVIk5UyrpqZsTlE5vqEbQHSdylIGzjyrZxZVKRn6F0v/9I8pDX6llL9idpnwfrnrNDfnwmBzn70rl3ydKmjkZZcjcowrLAHLeHGBRVAXbB8MoAEOq7rsIlhNsL1ahhQ/4kwfPJkdmBe9n1pEbnN7ZlkzLx3ajLho5mnGbby37DZHiteE8s1rYyMgv4bVs+VhVLoGSdD3PDGMs3pvJv1dZSsgpv0/o9a/0eWsqLHYMLNOB3ir/DpvrJ3syxC6y6b8Bcg00rRuTMh3OdtZUVqlQUm45dXAzlU26eHInaXxfL5864dTTxZQsVdYppAW92zUuyF7qkI6xMVKxQDE5dH4EvX9nJzlvy6N7ecgZenZNLAW2bbyxxg7ypI9+NVXVh8QV8kqmpo1VOedSZG4+Zqrij2WuEcJZc4EBUgz0OP7TQqn9lIPipbnhyQDyZalXx7t3dBTSpbclk3w1oQEsNzoUDERHNzvRN9366XEaMvcYdXTncjh7FTMYcJzUAVJmDHgtACUsdQNwo+rCdbrpk+PiwgFLqSPPzOYCETB1VT/0NZYGctCMMAp7vTfZa9szkN04H35t/DN0XCVL1E72vB7xTah09C7R8+nXdehlml+H0c3W2mBiZGsOkJYW7Sj/WeoUaG5vDHCt7RTAPJ/5z2DRRKcAeiPjYJzPXP+ml2l+HRbU5tYpgIlKBinVnKV2FoCzhpoFWligoU7VgWz6rIRm9pzNLBXR1hMDyFcz7Rg03Be7EymehUI0MNqlTUs7euVGaJbrN8qRxAJ6YfUpdasQ/4On2gf3dqer/EwNasCHP6eKF4xeDibe4df7UBcWXi2h+uTXVLHzMaO+YDI2aj8ZvAZq50T/XRlLix7sop1Zhu8boZT4Tp3R7v8LILUPLo2mzeMDaNKGeBHIJ49or91tOgwYx29siKaEHLVTABzPFlbQ5PXRMtqNsftUDk1YGyXSP/LhJ/DnfG1dNG09lqVm0gBj0bStSeosQV7+A9+ArSTHUlWXJmNU/jFJ6xSUqv8pVL7ySqpO2IIsAhaKtVTD0Gfo/zfAaepUZs7dnS9KpwCGwwnqxjZLwIT4+YSp4Pf2llgtZQo0/kyje/Ac3sQsL5rWHBAYRy2p22ekoypsrtYpZuBBULH9Qe2kDvcsPkX7Ygtkxy025sFnDbie2X2M5PuWnJJz+K3evOA4+U0NpVs+PWHCdv98Ko+C3wmj4JlHaG3YWXrgS7Veo/n4zOpYGrdCtbJ+wyJDwNuHZS/SjhN5dM28CBm0Iz6JpPDkIrHD/BqVT39wfYAEpj5XM1cK/7zHl9dZamduS6LEnHIaPOcYdeF7IfFqfth5uvGAHc71RLmGzUdNR7k5dkfVyRNni8otNrQOO6ZTkamqOXUuk7DGVpNTmSVUbOTmVH3qW3VBawglhaTkmQ6KLJ7Vu6Lz6eCrV9DJt/rSVXOOyvVfXgoWq+tazSF5wPvH6Mdng2Sf1I/PBlLnN0OFXKNBt3MjR7zRlyKm9qH2rexoT4zq4Lg+/CzNus2Xvnyoq5h+YYQ7Oa0fc6d9RAufkVchA3fnCz3FSRnGMThK6mLA7QtP0h8Te1HMjP40l2dSEIsQQH5pNU3bkkj7JvWiWL73yDdqp93B+fEOO58LknINuj9YQ9DlCyC3pHEBD92g+9jnciUbA9YcWAp1KOWmHp/1wIUrFero0gFtwwvD6jbA9WlfJwDrlCw0qUi4urHLomWzNf7A6cHmPvqrKG40VZAGBvm1FKstALWSrpidtS2ZHh/sJWngoYFtav0MIJvB6cMY7+9Ioe+fDqgdligH1ksAMt9nD9Stj307OFF2cRXNv99PZjPs/YChd8fGvUiCfOpMxV09VTVNQ8BDdRf7B7nyjdF5sNPG2mLrbvc1PmMYBs8+WkoFytf3KgP6JgxjgMQ+epWnuOXrf9hN6OpobdFXTZ/FLY2smHiEsXB8jmrKRgvzd8cgEvAB/uE6UD8wxjf2aEXrnuxBVzFZxuw03NuvbT1JXgdmy519PLUzFb3M9joY44YAdx4damP34Xzwg7YEsNmv3mi6SFo5epKVW1ftzAxcceugh7UTU9R1i2VgFi3dn1mriAWpaT3xgDQu9qnewjRdx3s7krUUlrq6kheM6kKvb0rUzoje2Z4sytuG8Mr17WRbvi5ORGWUUom5MtAIeNSemHwZKHAUwQA3gLuaOLwzlVlQkYwf2pHcnVWXWB3zHwigHt5OtQ8FkA7ga7PuNG1Y0HQ4IhhllV1pjw3yojdv7qBdqYPDo9FELtxhxqONB42h001kN3yZdgFeJipbPqyba63bEDDEr2523xSoOlsAh167QvbVDuMF++V1cZQ5e6B0KMjWZ6O7yJak59bE0sMDPWs12LoXDXB7r9Y0IrAV3fhxJK8FJ2hkTze61l+9jxk7SHuuD69RunL2t1eChSu9jhmRtbxe7Xk5WK73MiK3ADx7ILyf5XVrGOfF+oXNNbUCJho3iVnmxOxSfoA9dWaSBFVIQ0jPK6eDCfnShoO6uDJZqu/xogPc0s6TucLjX9+D87qYdrY5sMhXJ24hKxsnMvjeRFbOF4cFNccvUXl0KKGolsWFFRda9AVGa8DfhWbvjBHKHfPapgRZW14Y6iNr4z8Bzb5j/qm43DHnANxiwWEZK3Evo/lCJsyhxCIa+F44tWxhLWy1gKcRPGCx3Rj2r1H93EXAbU4DBzIkxIrTZ5h3eb6nbC6wpDC6jOYDmTBQWkDMghapv6+pSzgAH80ZPybTpqPZ9OJ1PvTmLR2hVfzTgHQDaQmSCPxyzgUw9BC9oIGDr875Dl79OSAGlkxuKBN7A1AHS0aOxoD1GWVjFYKmUN8PcBmXJmonDHTisPQYu2OaY39cAT2+4jSNDHanOXd1EjeW59bE0QecfqB/feb/RHop9Xs/nBaxaD2GhYPpW5Jo4W8ZtJUn5oytSZRdUkVtnG1FJ59eUCkbVV4f0cFEgYUAe98ePEOf/5Eh+ye8ecXDoIbTGxzUpnD+F76LpWu6utKno7qInuXHyGwavSSKFoz2Fz1+VnElP8eG0nIrqbSqWvY/DGWxHe482L3U0sFGlFMn0kvkPRCLzF3TXj6zKo72xxfQHhbjdZUA3EdXHMyiJXszRY3h42pHNjxRsB8+h58FovMCExbjzTGXcYkAEwYustjnb+4mawlvb01U+rx7RDmcVCjny0IylW7TQpWfT9WFIgXSCyqUdlMOKp/sTpX9/YgLALdal5f2KS9+p8YMMEZqXrlyz+cnal1mgQPxhUqvWWHKhHXqvn9LeGNzgsQckjgCfI5nwRXX/vm9yoNGrr06fuF6uk3YrwyaE64cSVbfQQdCNV4996gyaUO8xCYAEHMALrv68yNSixSvVw8os3eqYbQs4XRmifLd4Swlt6RSu3IZlwouWCAB+wFTA7yTgIev9KQnh7QVxWx4smrCR57hH0XKqvL0EO9a1gmsEXbGzb/PT71gBO+WdhKwFm7SCCkALNmXQZ3dHejl69tZNJsAMDBe2clF2DTdRiLP4dVn0oi6kAQ6YJHo7tWChvdwo95m1guwbJ684iVll9fzRdTx6veJdGNAq3oWC2P4ezrSfX09JBzPZVxauKAJgy2eX4eckX28PY1cwxEr445e7vTY8tNiNLht4QmxOExjWcecp7c1i42mA5MKrBbGvK636+hmL85UybkNx09DRO9ExI3CL40eBd2Fi53lAYud+IjXYREow7TKJujiYU9hzMJiN9FlND/I6MX4gDE7Lqtc+PjwlGI6mFhIv5zKo6/2Z9ITLLf4TD5I83al0vonA+j5oaahfwFsC8A+7OB31MgDC0b5/ekQETBvYgWDDxG86DILK7U7cNWppBnbkmnAe+EsRyB6YiOj/CJi3n1d6P5+Htweh2jGj0myVU4Htj5jjzuzcDR6aZRRMPTLuFQgQj/8oHZqgeGg7ZEbPP4c7KzJi1kUTxc78WQ5106ul9bF0b64AoluiYAExkCxkTwZoXGD7dwSjqcVi/A/2K+lyWSDehdR+n+LKaAEXk1gXw/yaUEDWbju6ukgQe7cWajvyywdao8NVwdYUL8hwK3eXn24U4UlF0mEzUAtqIIxfjtdIFo72OChiQtjNjO7qIqGdmtpslpickSdKaWD/JzYrDLRssHO36+jCwVz3Ty43S7j0sNFM1zO+TmVvtybQd8/HUgBbc1Cw1zGZVwiuCgTJodZj8PMwgUxxYbD02VcxqUKixMGhryU3FKKSCmi9LwyKq1QyM7WSlizQBb2/do4ye7UpkgNsGEc5XL/OJ3LAn0pFZdXCfvl59GCBvu7Ue8OLhdcNgKEnS2upI1Hs5ltyxe2DS4tXswiQYN2a3Br6tXOycS5+YKAsKsV+VQdt5mqk3aSkhdFVFlC5OhBhjZ9ydrvdjL4XM0SIbwXLT8DRlfoCWCvaWo1ALB+8P6Hx0WtV8a/HBiAlTzmoEYxNmAjWD3Y3h7MsUCL+k9A7YSB7IIJsjY0jbCXp7G+QF7cvzHQg/7TrTXZNeI+C2BAb4vMovk/JXCHNz5gYECEBmvs4HZ0bz+vRgcFDIVPfntagnA3lg8vWMEyR692Leij+/wajZ9pgppyqvjtFaqOWMKFQLhvpOL8jlbO3mR7zVyy7l5/Y9W8XWm0LOQMfTLKT0IjNxUgCGOWRkvUEWOf6n8zsLHsrR+SKJonx+px3WVrDLCYWfyPuN3eurkj3d9fDRD4d0MmDL4KsWh3MmUWlF8Q9QPVbN3ClsZc5UMd3S3LLdlFFfTEshOUX1Kn4TofYJUL8HamiSM6MYWpH4Tj89/T6Q1uZIRUu5A6o9xHrvSkz0b719qSLKE6cTtVbh9LSmlm49TDHDwxDb7XkN3Na8mqRd2uFQS7RYCqj++vm7ApeeVCHNwcbUTrBy0gbFhYPaBkgReEDqyYyI8YrJPWx9PsuzrLhIFSA9t7dIAwZBZWiHIDO2rwjvDfR1CThogKSOYZ7qezRVWiYLHlfLBXebvaCrHDXipE8sezsMcL+6k8nG3ko2VYBTDAfd0datsT4yItv5JyedWv5DTsdngXxE+HZ0RmQaUoXaBEQXkIkYevtmHr7//u8RPlCfJDdQ+FFOrSwtaUKGOSZXA5hWVVYncDl4Lf4V2NgXvwvkA9sEohfwrXGXY2PB/tAgWNuUsU6ghvErSNh4sNtXO1F0WY9dS3pk3/Zm8Ks2BlFzQuADwEW0uxCcOvTQuLto2nlh2XPc8XCrBPCNWZU1xBQT7O5OJQZ1PB5xpe+z5RvjNjuMBKY9AcSS4W9gjxWy2hJuckVe54hJSi5AubLADnV3ISJQCxddf7tIskn5XA3uybg9wk7Clw/fxIicg256c00RC2c3MgF+74CE5jK+53h8/S/X09uGMNMpD3RBcIi3IgoZBZWHsJvI/9aNg8iPvTtybR+FUxomlE6FdoNWHDWsTEBVHnMOTgQKuzphgM2OZ7y6fHxZSAQYrBU8iDEfGvZv6YTOuOZNNX+zKlb/t0cKav95+hp1fGyE7U7JJqCeOEiQAjLSb1G5sT6ckVpymdJ4x3K1ty5X5L54EHN6LJmxLoVEYp912C7CpqwwM8OadcNJrQRuYUV1N7NzsxceCDAj9G5goH0d3LUcLRArDL3fPFSfp4d7r0JdySrHnYHU5SP+2BOvf0ZrFBC1CQzxNk+tZkeSY+/7EsJIufYS+xwqDdfHFtPH17KEs0rqgPMHrpKW6XTApup2pdP9qVLrtwwdobynnk4INFZhPsvIFKx2WV8Iyvb3M4lV4sW6OaClC6k/yS5h9+2nkqXzrVeP/d+QK/kC3H6SVCHS2hJnEHKWVnG+XAGgWPTCU/lmoy1W+7WAI6wpZXkhjutB/GB9Dih7rSTYGtqA8P6IcGelLIpCtkxfngp1TJDyoO+w+2zYEFHtatlXyJArEpsZrgo7cgBDue7yk7fK/s7Eyd3O1piH9L+vDezvJ5ylWHs2SwY3IBT686TfN+TZVPW2L3LvzooJq/xt+V3h7pS7tfDpbPXGLS6ZMM3Dd88+CPB39C1Ace7ZU1NTR47lHZAhc5tR8hIsYtQa1ZJnWS7XzYHxkyqbfIYJDj9Lbt6unI79VGJgRWCHhIDOV3A/VHG2Ejrd7Pv8cU0H8+jKAnB7el8Nd705QR7WW17t/RhR4f5EW/vhQsH+h6bFm0RPoA8EtUHeWN5Tw/PBMo4SOvaO9Ed/dxp59e6Clb9hB7WffuKCit4ZXKjvy4/f7D7bfkIX9a9mg3WUENaHz9wzlNAZY8Ny4cnrrmaMczuQHD/nkBZXs425msLkBnptBgW9CgTQFkMNhtvJjlsAQrVz+ysv0TqnGumJW9G1lh/2gjgKCLQd/SggsNVm+sEmA7zgXEJQX/jwfDUXXWthQJsq3/zd6RSu9uT6Hbgt0l3qg29mkrU/CxV3nWBie3hOB2ThJEEEQGwBHU21wI38uDGW5N469p26AbE9imp4e0bbKXxJbIbAnPdjUP4obYS6x4twa7iQJIB1hEXLckO6JOYGnBEuuBOOAcjLAEH+xMkSAYT6yIEW8SwADK8cBAbym0KUA8uOFBHsyT1lcnY6C/dINvk8oGuwCqcDcL/t3NZBi8DD5+0UCbNQrIPNCcIao8WBpLgNYLf2TgCYWKXAgg/Lu2J0PwUyzDtNUuWgZKFqqlnlrE+bwi2CwoNABEnn/3Dt96fzNGdhC+H+0mFJ7x3LXeLDukm3xDwxjIv/lojrCS6AsdWPnNB+yw7q0kkPC0LckNxtrAttZ3d6TICtkUIEo/VjtMHLB/lnCCuZqNXGesJsY411gxv42VZekj3ej09H50Fa/W/d4LF3lLau7v6USv3ewnu9whNJ4PEIgEwtj4Yb7yNRlzoUkHJtOXY3syn2vf4EuaAzO9My/RH4/uQSN7Wd4zvHl8IM2+s5OwkudDsMAKQPAbM9BDvqTd7xyu97bDFpHdLWvIysFNXerOBUwsfj9D+8Fkd/cvZNP1fu2GClBmeAcYF4XzKmZlLJWOa+gL1NkYnF0UF7pHBoDICUuYpbu1Z2u6/qNIkUmgZPj2YBa9vyOZhn8SKeGMwL4NZiqrE4rJIzpI6Nn/roqjoBlH5IOqr6yLo6dYbhg6L0I+GqNw1u5GHhHqe+D52gUj7GKW6I5eremKd47QTQsi5XuM2AYxh9lK1Al18+fVCSyh+e/xnhhTxpchyxi/K5xlD0/pzTJckXy7GOGW8OFXyGGTNyZQ33fD6fnv4mjbc4FCOAD8EuNOD5xjCVCO4A+EJCqjRAKEwrUJbmEINjMTAWqu9pR2NrHDIJHH1OFkWiHtj8sTRYA0Lf7jm7gPoXCAbytCwBkP5jkbmijmwG8hi+yJzqWtR8+wwFUivKkUzTetrBTydW9Bt/byoOsD3GWCnU/RWN6PJJewUJkhX85FsGe9Tmhoe2Y3oE0axxTnhh6tGoyZ0jB4kGcfp+rjS6nq1HJmcDXZRirOf8xzGrx6kk3QU2Twv4esnCyvKtjXU8aEAOyXTq2zmQ2w4/ohFrL5u6Lo3OIqEWghOOtAx+ZzH7lyOdA+mUN+x/eh2ULbYAWDJrMVv7c5lV0TdlZYkWev8ZY+gNYLWiysAGBTwH1AWF/0Wzp9zTw8vu8CYoYBD7arsZUCz4eWrIIHPWwrEKihZcPAxXNAbI2VD1jNoJFDPfW2gMYQ1/Es852+4FogL4Hqo5+h/IAMpH84SAfKhlYPhAnPtASMefQn9kWhSvhNhv7FJb7QztVOygfOaekHZUYOvAM0Utq7XBSggfCyKFfiPF+EwlFXDBTQE5Spsx8XFdVQFvATrHggGy50Av5zgBVuwe40ep95dUyG4QFu5APVKw/SgwkFtCuqgOUFF5p3L7iPf4bh8O/GOSfMZTQPgPUB6wJWCSTGmgmNPf81JFw3TxD9H0K5gl9HDgww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33" name="Tittel 1">
            <a:extLst>
              <a:ext uri="{FF2B5EF4-FFF2-40B4-BE49-F238E27FC236}">
                <a16:creationId xmlns:a16="http://schemas.microsoft.com/office/drawing/2014/main" id="{2A39C8B7-383B-41E5-929F-49FECB87813E}"/>
              </a:ext>
            </a:extLst>
          </p:cNvPr>
          <p:cNvSpPr txBox="1">
            <a:spLocks/>
          </p:cNvSpPr>
          <p:nvPr/>
        </p:nvSpPr>
        <p:spPr>
          <a:xfrm>
            <a:off x="0" y="322060"/>
            <a:ext cx="12191999" cy="606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0070C0"/>
              </a:buClr>
            </a:pPr>
            <a:r>
              <a:rPr lang="en-GB" sz="3600" dirty="0">
                <a:solidFill>
                  <a:srgbClr val="22D4C3"/>
                </a:solidFill>
                <a:latin typeface="Avenir Next LT Pro" panose="020B0504020202020204" pitchFamily="34" charset="0"/>
                <a:ea typeface="+mn-ea"/>
                <a:cs typeface="Arial" panose="020B0604020202020204" pitchFamily="34" charset="0"/>
              </a:rPr>
              <a:t>Behaviour</a:t>
            </a:r>
          </a:p>
        </p:txBody>
      </p:sp>
      <p:sp>
        <p:nvSpPr>
          <p:cNvPr id="61" name="Rektangel: avrundede hjørner 60">
            <a:extLst>
              <a:ext uri="{FF2B5EF4-FFF2-40B4-BE49-F238E27FC236}">
                <a16:creationId xmlns:a16="http://schemas.microsoft.com/office/drawing/2014/main" id="{F42F6D7F-3B0B-4CCD-80DA-5CF807465EE5}"/>
              </a:ext>
            </a:extLst>
          </p:cNvPr>
          <p:cNvSpPr/>
          <p:nvPr/>
        </p:nvSpPr>
        <p:spPr>
          <a:xfrm>
            <a:off x="8481872" y="3355258"/>
            <a:ext cx="2384195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…………..</a:t>
            </a:r>
          </a:p>
        </p:txBody>
      </p:sp>
      <p:sp>
        <p:nvSpPr>
          <p:cNvPr id="29" name="Rektangel: avrundede hjørner 28">
            <a:extLst>
              <a:ext uri="{FF2B5EF4-FFF2-40B4-BE49-F238E27FC236}">
                <a16:creationId xmlns:a16="http://schemas.microsoft.com/office/drawing/2014/main" id="{E04824AB-160B-4300-B417-C0707626C054}"/>
              </a:ext>
            </a:extLst>
          </p:cNvPr>
          <p:cNvSpPr/>
          <p:nvPr/>
        </p:nvSpPr>
        <p:spPr>
          <a:xfrm>
            <a:off x="5929925" y="3355258"/>
            <a:ext cx="2174858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……………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81BFE3C5-3D2C-43EB-A7BC-B6F811F040C0}"/>
              </a:ext>
            </a:extLst>
          </p:cNvPr>
          <p:cNvSpPr/>
          <p:nvPr/>
        </p:nvSpPr>
        <p:spPr>
          <a:xfrm>
            <a:off x="3047434" y="3355258"/>
            <a:ext cx="2508459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4A39903A-79EF-4B12-B6BF-DD15257F0F16}"/>
              </a:ext>
            </a:extLst>
          </p:cNvPr>
          <p:cNvCxnSpPr>
            <a:cxnSpLocks/>
          </p:cNvCxnSpPr>
          <p:nvPr/>
        </p:nvCxnSpPr>
        <p:spPr>
          <a:xfrm flipH="1">
            <a:off x="3375327" y="4638554"/>
            <a:ext cx="730826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288BEEA3-B02F-4E5D-9B8D-6442F7E58AFC}"/>
              </a:ext>
            </a:extLst>
          </p:cNvPr>
          <p:cNvCxnSpPr>
            <a:cxnSpLocks/>
          </p:cNvCxnSpPr>
          <p:nvPr/>
        </p:nvCxnSpPr>
        <p:spPr>
          <a:xfrm flipH="1">
            <a:off x="2502643" y="2734503"/>
            <a:ext cx="888018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BD784EE5-9B91-4A3A-8F7B-77E8447940F1}"/>
              </a:ext>
            </a:extLst>
          </p:cNvPr>
          <p:cNvSpPr/>
          <p:nvPr/>
        </p:nvSpPr>
        <p:spPr>
          <a:xfrm>
            <a:off x="156173" y="4882234"/>
            <a:ext cx="3986124" cy="12119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core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(Can the psychological aspects  be condensed till one or two words)</a:t>
            </a:r>
          </a:p>
        </p:txBody>
      </p:sp>
      <p:sp>
        <p:nvSpPr>
          <p:cNvPr id="20" name="Rektangel: avrundede hjørner 19">
            <a:extLst>
              <a:ext uri="{FF2B5EF4-FFF2-40B4-BE49-F238E27FC236}">
                <a16:creationId xmlns:a16="http://schemas.microsoft.com/office/drawing/2014/main" id="{8EE3EAFD-F8C7-433B-BC28-0B2CFF4E6DA3}"/>
              </a:ext>
            </a:extLst>
          </p:cNvPr>
          <p:cNvSpPr/>
          <p:nvPr/>
        </p:nvSpPr>
        <p:spPr>
          <a:xfrm>
            <a:off x="221806" y="3041975"/>
            <a:ext cx="2610251" cy="17611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Psychological aspects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(Which psychological behaviour leads to this observation)</a:t>
            </a:r>
            <a:endParaRPr lang="en-GB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1F43CAAC-7546-4BA9-8E99-30A948B8C21E}"/>
              </a:ext>
            </a:extLst>
          </p:cNvPr>
          <p:cNvSpPr/>
          <p:nvPr/>
        </p:nvSpPr>
        <p:spPr>
          <a:xfrm>
            <a:off x="210241" y="1745848"/>
            <a:ext cx="2461895" cy="471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Social interaction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(What do I observe)</a:t>
            </a:r>
            <a:endParaRPr lang="en-GB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31574E89-4524-40E5-BDB2-DF599C1A01A3}"/>
              </a:ext>
            </a:extLst>
          </p:cNvPr>
          <p:cNvSpPr/>
          <p:nvPr/>
        </p:nvSpPr>
        <p:spPr>
          <a:xfrm>
            <a:off x="2810581" y="1541929"/>
            <a:ext cx="1866920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………….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C39AA779-5F34-4B91-AC21-710B99AD2253}"/>
              </a:ext>
            </a:extLst>
          </p:cNvPr>
          <p:cNvSpPr/>
          <p:nvPr/>
        </p:nvSpPr>
        <p:spPr>
          <a:xfrm>
            <a:off x="5162539" y="1532315"/>
            <a:ext cx="1866919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2542FBE6-6E17-4ADD-8BFB-A062E0EE664B}"/>
              </a:ext>
            </a:extLst>
          </p:cNvPr>
          <p:cNvSpPr/>
          <p:nvPr/>
        </p:nvSpPr>
        <p:spPr>
          <a:xfrm>
            <a:off x="7353807" y="1541929"/>
            <a:ext cx="2256131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……………..</a:t>
            </a:r>
          </a:p>
        </p:txBody>
      </p:sp>
      <p:sp>
        <p:nvSpPr>
          <p:cNvPr id="27" name="Rektangel: avrundede hjørner 26">
            <a:extLst>
              <a:ext uri="{FF2B5EF4-FFF2-40B4-BE49-F238E27FC236}">
                <a16:creationId xmlns:a16="http://schemas.microsoft.com/office/drawing/2014/main" id="{72939F6B-9D5D-49CF-8B0B-63726011B683}"/>
              </a:ext>
            </a:extLst>
          </p:cNvPr>
          <p:cNvSpPr/>
          <p:nvPr/>
        </p:nvSpPr>
        <p:spPr>
          <a:xfrm>
            <a:off x="9934287" y="1531739"/>
            <a:ext cx="1448536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……….</a:t>
            </a:r>
          </a:p>
        </p:txBody>
      </p:sp>
      <p:sp>
        <p:nvSpPr>
          <p:cNvPr id="25" name="Handlingsknapp: gå tilbake eller til forrige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3A7344E-F3C6-4F0F-8F81-384A17128FEF}"/>
              </a:ext>
            </a:extLst>
          </p:cNvPr>
          <p:cNvSpPr/>
          <p:nvPr/>
        </p:nvSpPr>
        <p:spPr>
          <a:xfrm>
            <a:off x="11196484" y="315982"/>
            <a:ext cx="656156" cy="606746"/>
          </a:xfrm>
          <a:prstGeom prst="actionButtonBackPrevious">
            <a:avLst/>
          </a:prstGeom>
          <a:solidFill>
            <a:srgbClr val="22D4C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venir Next LT Pro" panose="020B0504020202020204" pitchFamily="34" charset="0"/>
            </a:endParaRPr>
          </a:p>
        </p:txBody>
      </p:sp>
      <p:sp>
        <p:nvSpPr>
          <p:cNvPr id="26" name="Rektangel: avrundede hjørner 25">
            <a:extLst>
              <a:ext uri="{FF2B5EF4-FFF2-40B4-BE49-F238E27FC236}">
                <a16:creationId xmlns:a16="http://schemas.microsoft.com/office/drawing/2014/main" id="{D3E3251A-5222-417C-88B9-5069FC25DB38}"/>
              </a:ext>
            </a:extLst>
          </p:cNvPr>
          <p:cNvSpPr/>
          <p:nvPr/>
        </p:nvSpPr>
        <p:spPr>
          <a:xfrm>
            <a:off x="5929925" y="5154104"/>
            <a:ext cx="2174858" cy="66817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70441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677C962-F3DF-45DE-A903-792AEB5B70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677C962-F3DF-45DE-A903-792AEB5B70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ittel 1">
            <a:extLst>
              <a:ext uri="{FF2B5EF4-FFF2-40B4-BE49-F238E27FC236}">
                <a16:creationId xmlns:a16="http://schemas.microsoft.com/office/drawing/2014/main" id="{7E69C4D9-8D89-4867-9161-86748AA0EC6C}"/>
              </a:ext>
            </a:extLst>
          </p:cNvPr>
          <p:cNvSpPr txBox="1">
            <a:spLocks/>
          </p:cNvSpPr>
          <p:nvPr/>
        </p:nvSpPr>
        <p:spPr>
          <a:xfrm>
            <a:off x="0" y="315982"/>
            <a:ext cx="12192000" cy="612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8FA2B3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Historical events (using the Christian time scale)</a:t>
            </a:r>
          </a:p>
        </p:txBody>
      </p:sp>
      <p:sp>
        <p:nvSpPr>
          <p:cNvPr id="68" name="Rektangel: avrundede hjørner 67">
            <a:extLst>
              <a:ext uri="{FF2B5EF4-FFF2-40B4-BE49-F238E27FC236}">
                <a16:creationId xmlns:a16="http://schemas.microsoft.com/office/drawing/2014/main" id="{6C7C1843-7C37-499B-8DB9-4F1EEA7AA08C}"/>
              </a:ext>
            </a:extLst>
          </p:cNvPr>
          <p:cNvSpPr/>
          <p:nvPr/>
        </p:nvSpPr>
        <p:spPr>
          <a:xfrm>
            <a:off x="442991" y="3960694"/>
            <a:ext cx="1890528" cy="5652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Before 0</a:t>
            </a:r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2" name="Bilde 11" descr="Et bilde som inneholder liturgiske klær, klær&#10;&#10;Automatisk generert beskrivelse">
            <a:extLst>
              <a:ext uri="{FF2B5EF4-FFF2-40B4-BE49-F238E27FC236}">
                <a16:creationId xmlns:a16="http://schemas.microsoft.com/office/drawing/2014/main" id="{4976D44D-53FE-4710-A2AE-332C934D75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592" y="1731879"/>
            <a:ext cx="1219518" cy="2061987"/>
          </a:xfrm>
          <a:prstGeom prst="rect">
            <a:avLst/>
          </a:prstGeom>
        </p:spPr>
      </p:pic>
      <p:sp>
        <p:nvSpPr>
          <p:cNvPr id="69" name="Rektangel: avrundede hjørner 68">
            <a:extLst>
              <a:ext uri="{FF2B5EF4-FFF2-40B4-BE49-F238E27FC236}">
                <a16:creationId xmlns:a16="http://schemas.microsoft.com/office/drawing/2014/main" id="{CE6F1EF6-4254-461A-B791-59058FDBFD10}"/>
              </a:ext>
            </a:extLst>
          </p:cNvPr>
          <p:cNvSpPr/>
          <p:nvPr/>
        </p:nvSpPr>
        <p:spPr>
          <a:xfrm>
            <a:off x="4565756" y="3767412"/>
            <a:ext cx="1994720" cy="9583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1700 - 1800</a:t>
            </a:r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71" name="Rektangel: avrundede hjørner 70">
            <a:extLst>
              <a:ext uri="{FF2B5EF4-FFF2-40B4-BE49-F238E27FC236}">
                <a16:creationId xmlns:a16="http://schemas.microsoft.com/office/drawing/2014/main" id="{E5D65D2C-6C91-41E7-AD3F-30C69FD200FB}"/>
              </a:ext>
            </a:extLst>
          </p:cNvPr>
          <p:cNvSpPr/>
          <p:nvPr/>
        </p:nvSpPr>
        <p:spPr>
          <a:xfrm>
            <a:off x="6560476" y="4045590"/>
            <a:ext cx="2103603" cy="766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1400 – 1572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Note</a:t>
            </a:r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57" name="Bilde 56" descr="Et bilde som inneholder bok&#10;&#10;Automatisk generert beskrivelse">
            <a:extLst>
              <a:ext uri="{FF2B5EF4-FFF2-40B4-BE49-F238E27FC236}">
                <a16:creationId xmlns:a16="http://schemas.microsoft.com/office/drawing/2014/main" id="{32664394-2C5D-4FC4-BA33-E94D4CDCB1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03" y="1705036"/>
            <a:ext cx="1441058" cy="2115671"/>
          </a:xfrm>
          <a:prstGeom prst="rect">
            <a:avLst/>
          </a:prstGeom>
        </p:spPr>
      </p:pic>
      <p:sp>
        <p:nvSpPr>
          <p:cNvPr id="73" name="Rektangel: avrundede hjørner 72">
            <a:extLst>
              <a:ext uri="{FF2B5EF4-FFF2-40B4-BE49-F238E27FC236}">
                <a16:creationId xmlns:a16="http://schemas.microsoft.com/office/drawing/2014/main" id="{3BA6D578-434C-4335-8CA9-CD294460DBAB}"/>
              </a:ext>
            </a:extLst>
          </p:cNvPr>
          <p:cNvSpPr/>
          <p:nvPr/>
        </p:nvSpPr>
        <p:spPr>
          <a:xfrm>
            <a:off x="2437710" y="4246569"/>
            <a:ext cx="2128045" cy="5652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1347 – 1351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Note</a:t>
            </a:r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76" name="Rektangel: avrundede hjørner 75">
            <a:extLst>
              <a:ext uri="{FF2B5EF4-FFF2-40B4-BE49-F238E27FC236}">
                <a16:creationId xmlns:a16="http://schemas.microsoft.com/office/drawing/2014/main" id="{FE7E854B-BC39-4D85-A703-42177B04C6B1}"/>
              </a:ext>
            </a:extLst>
          </p:cNvPr>
          <p:cNvSpPr/>
          <p:nvPr/>
        </p:nvSpPr>
        <p:spPr>
          <a:xfrm>
            <a:off x="9201764" y="3987339"/>
            <a:ext cx="2205376" cy="766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1600 – 1900 Foreign rule</a:t>
            </a:r>
            <a:endParaRPr lang="en-GB" sz="20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80" name="Bilde 79">
            <a:extLst>
              <a:ext uri="{FF2B5EF4-FFF2-40B4-BE49-F238E27FC236}">
                <a16:creationId xmlns:a16="http://schemas.microsoft.com/office/drawing/2014/main" id="{78E3FF77-18EF-4ABE-AD10-0D68170442E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402" y="2937157"/>
            <a:ext cx="2699230" cy="749786"/>
          </a:xfrm>
          <a:prstGeom prst="rect">
            <a:avLst/>
          </a:prstGeom>
        </p:spPr>
      </p:pic>
      <p:sp>
        <p:nvSpPr>
          <p:cNvPr id="20" name="Handlingsknapp: gå tilbake eller til forrige 1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5BC76B4B-952E-45D0-96F2-010297B7F280}"/>
              </a:ext>
            </a:extLst>
          </p:cNvPr>
          <p:cNvSpPr/>
          <p:nvPr/>
        </p:nvSpPr>
        <p:spPr>
          <a:xfrm>
            <a:off x="11196484" y="315982"/>
            <a:ext cx="656156" cy="606746"/>
          </a:xfrm>
          <a:prstGeom prst="actionButtonBackPrevious">
            <a:avLst/>
          </a:prstGeom>
          <a:solidFill>
            <a:srgbClr val="8FA2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venir Next LT Pro" panose="020B0504020202020204" pitchFamily="34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9201801-22C7-4DB3-9AC0-E887EC9CE04C}"/>
              </a:ext>
            </a:extLst>
          </p:cNvPr>
          <p:cNvSpPr/>
          <p:nvPr/>
        </p:nvSpPr>
        <p:spPr>
          <a:xfrm>
            <a:off x="343135" y="4879795"/>
            <a:ext cx="2321498" cy="1091941"/>
          </a:xfrm>
          <a:prstGeom prst="ellipse">
            <a:avLst/>
          </a:prstGeom>
          <a:noFill/>
          <a:ln w="38100">
            <a:solidFill>
              <a:srgbClr val="22D4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22D4C3"/>
                </a:solidFill>
                <a:latin typeface="Avenir Next LT Pro" panose="020B0504020202020204" pitchFamily="34" charset="0"/>
              </a:rPr>
              <a:t>Behaviour long ago</a:t>
            </a:r>
            <a:endParaRPr lang="en-GB" dirty="0">
              <a:solidFill>
                <a:srgbClr val="22D4C3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3" name="Bilde 2" descr="Et bilde som inneholder mat, murstein&#10;&#10;Automatisk generert beskrivelse">
            <a:extLst>
              <a:ext uri="{FF2B5EF4-FFF2-40B4-BE49-F238E27FC236}">
                <a16:creationId xmlns:a16="http://schemas.microsoft.com/office/drawing/2014/main" id="{A6695636-C22D-46DF-A767-13AF0398855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547" y="1791872"/>
            <a:ext cx="1782939" cy="877408"/>
          </a:xfrm>
          <a:prstGeom prst="rect">
            <a:avLst/>
          </a:prstGeom>
        </p:spPr>
      </p:pic>
      <p:sp>
        <p:nvSpPr>
          <p:cNvPr id="22" name="Ellipse 21">
            <a:extLst>
              <a:ext uri="{FF2B5EF4-FFF2-40B4-BE49-F238E27FC236}">
                <a16:creationId xmlns:a16="http://schemas.microsoft.com/office/drawing/2014/main" id="{16EC2A77-873D-4F52-96FA-F486BFD894FB}"/>
              </a:ext>
            </a:extLst>
          </p:cNvPr>
          <p:cNvSpPr/>
          <p:nvPr/>
        </p:nvSpPr>
        <p:spPr>
          <a:xfrm>
            <a:off x="8664079" y="4972625"/>
            <a:ext cx="2636597" cy="1091941"/>
          </a:xfrm>
          <a:prstGeom prst="ellipse">
            <a:avLst/>
          </a:prstGeom>
          <a:noFill/>
          <a:ln w="38100">
            <a:solidFill>
              <a:srgbClr val="22D4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22D4C3"/>
                </a:solidFill>
                <a:latin typeface="Avenir Next LT Pro" panose="020B0504020202020204" pitchFamily="34" charset="0"/>
              </a:rPr>
              <a:t>Behaviour today</a:t>
            </a:r>
            <a:endParaRPr lang="en-GB" dirty="0">
              <a:solidFill>
                <a:srgbClr val="22D4C3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6" name="Bilde 5" descr="Et bilde som inneholder tekst&#10;&#10;Automatisk generert beskrivelse">
            <a:extLst>
              <a:ext uri="{FF2B5EF4-FFF2-40B4-BE49-F238E27FC236}">
                <a16:creationId xmlns:a16="http://schemas.microsoft.com/office/drawing/2014/main" id="{8324FAB6-CC9E-4231-B116-8AD8314FB78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5" y="1858447"/>
            <a:ext cx="1900742" cy="1425557"/>
          </a:xfrm>
          <a:prstGeom prst="rect">
            <a:avLst/>
          </a:prstGeom>
        </p:spPr>
      </p:pic>
      <p:pic>
        <p:nvPicPr>
          <p:cNvPr id="8" name="Bilde 7" descr="Et bilde som inneholder vann, båt, skip, sitter&#10;&#10;Automatisk generert beskrivelse">
            <a:extLst>
              <a:ext uri="{FF2B5EF4-FFF2-40B4-BE49-F238E27FC236}">
                <a16:creationId xmlns:a16="http://schemas.microsoft.com/office/drawing/2014/main" id="{63A49849-6922-45C9-AF91-A46839E193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33" y="1992866"/>
            <a:ext cx="2428068" cy="1214034"/>
          </a:xfrm>
          <a:prstGeom prst="rect">
            <a:avLst/>
          </a:prstGeom>
        </p:spPr>
      </p:pic>
      <p:pic>
        <p:nvPicPr>
          <p:cNvPr id="11" name="Bilde 10" descr="Et bilde som inneholder innendørs, sitter, tre, stol&#10;&#10;Automatisk generert beskrivelse">
            <a:extLst>
              <a:ext uri="{FF2B5EF4-FFF2-40B4-BE49-F238E27FC236}">
                <a16:creationId xmlns:a16="http://schemas.microsoft.com/office/drawing/2014/main" id="{63D8E168-3420-4D0B-8035-5A9EB82E3C1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906" y="1791872"/>
            <a:ext cx="1336845" cy="19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329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9FF2FFBAEF47448B04E5FA32051642" ma:contentTypeVersion="0" ma:contentTypeDescription="Create a new document." ma:contentTypeScope="" ma:versionID="dfc50f36a44204ba8c01d44ec19728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66A7E9-D870-4214-B51A-60CBA77E59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71D38-3ED3-4E25-BDF1-66B2DEC50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C0EB30-F89D-4C12-B127-3E1F0410F4B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490</Words>
  <Application>Microsoft Office PowerPoint</Application>
  <PresentationFormat>Widescreen</PresentationFormat>
  <Paragraphs>104</Paragraphs>
  <Slides>10</Slides>
  <Notes>8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Egendefinert utforming</vt:lpstr>
      <vt:lpstr>think-cell Slide</vt:lpstr>
      <vt:lpstr>PowerPoint-presentasjon</vt:lpstr>
      <vt:lpstr>PowerPoint-presentasjon</vt:lpstr>
      <vt:lpstr>PowerPoint-presentasjon</vt:lpstr>
      <vt:lpstr>PowerPoint-presentasjon</vt:lpstr>
      <vt:lpstr>Cultural effects on:</vt:lpstr>
      <vt:lpstr>The story board creation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Fredrik De Vries</dc:creator>
  <cp:lastModifiedBy>Fredrik De Vries</cp:lastModifiedBy>
  <cp:revision>262</cp:revision>
  <dcterms:created xsi:type="dcterms:W3CDTF">2016-04-27T12:33:00Z</dcterms:created>
  <dcterms:modified xsi:type="dcterms:W3CDTF">2021-02-16T16:57:32Z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0x0101007E9FF2FFBAEF47448B04E5FA32051642</vt:lpwstr>
  </property>
</Properties>
</file>